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677E3-D419-4B15-B79D-AAFE976B52D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264018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677E3-D419-4B15-B79D-AAFE976B52D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177528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677E3-D419-4B15-B79D-AAFE976B52D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90910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677E3-D419-4B15-B79D-AAFE976B52D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245894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677E3-D419-4B15-B79D-AAFE976B52D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97748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677E3-D419-4B15-B79D-AAFE976B52D3}"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3910775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677E3-D419-4B15-B79D-AAFE976B52D3}"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406175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677E3-D419-4B15-B79D-AAFE976B52D3}"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2759944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677E3-D419-4B15-B79D-AAFE976B52D3}"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339474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677E3-D419-4B15-B79D-AAFE976B52D3}"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27366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677E3-D419-4B15-B79D-AAFE976B52D3}"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7583E-0936-40ED-8CA5-3C8389C3A78E}" type="slidenum">
              <a:rPr lang="en-US" smtClean="0"/>
              <a:t>‹#›</a:t>
            </a:fld>
            <a:endParaRPr lang="en-US"/>
          </a:p>
        </p:txBody>
      </p:sp>
    </p:spTree>
    <p:extLst>
      <p:ext uri="{BB962C8B-B14F-4D97-AF65-F5344CB8AC3E}">
        <p14:creationId xmlns:p14="http://schemas.microsoft.com/office/powerpoint/2010/main" val="419371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677E3-D419-4B15-B79D-AAFE976B52D3}" type="datetimeFigureOut">
              <a:rPr lang="en-US" smtClean="0"/>
              <a:t>3/13/2015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7583E-0936-40ED-8CA5-3C8389C3A78E}" type="slidenum">
              <a:rPr lang="en-US" smtClean="0"/>
              <a:t>‹#›</a:t>
            </a:fld>
            <a:endParaRPr lang="en-US"/>
          </a:p>
        </p:txBody>
      </p:sp>
    </p:spTree>
    <p:extLst>
      <p:ext uri="{BB962C8B-B14F-4D97-AF65-F5344CB8AC3E}">
        <p14:creationId xmlns:p14="http://schemas.microsoft.com/office/powerpoint/2010/main" val="2334587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Tragic Hero</a:t>
            </a:r>
            <a:endParaRPr lang="en-US" dirty="0"/>
          </a:p>
        </p:txBody>
      </p:sp>
      <p:sp>
        <p:nvSpPr>
          <p:cNvPr id="3" name="Subtitle 2"/>
          <p:cNvSpPr>
            <a:spLocks noGrp="1"/>
          </p:cNvSpPr>
          <p:nvPr>
            <p:ph type="subTitle" idx="1"/>
          </p:nvPr>
        </p:nvSpPr>
        <p:spPr>
          <a:xfrm>
            <a:off x="0" y="3429000"/>
            <a:ext cx="9144000" cy="3429000"/>
          </a:xfrm>
        </p:spPr>
        <p:txBody>
          <a:bodyPr>
            <a:normAutofit/>
          </a:bodyPr>
          <a:lstStyle/>
          <a:p>
            <a:r>
              <a:rPr lang="en-US" sz="2000" dirty="0" smtClean="0"/>
              <a:t>Noah </a:t>
            </a:r>
            <a:r>
              <a:rPr lang="en-US" sz="2000" dirty="0" err="1" smtClean="0"/>
              <a:t>Fister</a:t>
            </a:r>
            <a:r>
              <a:rPr lang="en-US" sz="2000" dirty="0"/>
              <a:t> </a:t>
            </a:r>
            <a:r>
              <a:rPr lang="en-US" sz="2000" dirty="0" smtClean="0"/>
              <a:t>-- </a:t>
            </a:r>
            <a:r>
              <a:rPr lang="en-US" sz="2000" dirty="0" err="1" smtClean="0"/>
              <a:t>Brandin</a:t>
            </a:r>
            <a:r>
              <a:rPr lang="en-US" sz="2000" dirty="0" smtClean="0"/>
              <a:t> </a:t>
            </a:r>
            <a:r>
              <a:rPr lang="en-US" sz="2000" dirty="0" err="1" smtClean="0"/>
              <a:t>McAlmond</a:t>
            </a:r>
            <a:r>
              <a:rPr lang="en-US" sz="2000" dirty="0" smtClean="0"/>
              <a:t> -- </a:t>
            </a:r>
            <a:r>
              <a:rPr lang="en-US" sz="2000" dirty="0" err="1" smtClean="0"/>
              <a:t>Kiristin</a:t>
            </a:r>
            <a:r>
              <a:rPr lang="en-US" sz="2000" dirty="0" smtClean="0"/>
              <a:t> McDowell -- Brittany Lunsford</a:t>
            </a:r>
          </a:p>
        </p:txBody>
      </p:sp>
    </p:spTree>
    <p:extLst>
      <p:ext uri="{BB962C8B-B14F-4D97-AF65-F5344CB8AC3E}">
        <p14:creationId xmlns:p14="http://schemas.microsoft.com/office/powerpoint/2010/main" val="279022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 tragic hero is a character in a piece of media such as a movie or a piece of literature, whose actions during the timeline cause their untimely demise later on. In this example, we believe the Monster to be a tragic hero because even through his good intentions, his monstrous actions cause society to look more at him like a monster, which he is attempting to get away from.</a:t>
            </a:r>
          </a:p>
          <a:p>
            <a:pPr marL="0" indent="0">
              <a:buNone/>
            </a:pPr>
            <a:endParaRPr lang="en-US" sz="2400" dirty="0"/>
          </a:p>
          <a:p>
            <a:pPr marL="0" indent="0">
              <a:buNone/>
            </a:pPr>
            <a:endParaRPr lang="en-US" sz="2400" dirty="0" smtClean="0"/>
          </a:p>
          <a:p>
            <a:pPr marL="0" indent="0">
              <a:buNone/>
            </a:pPr>
            <a:r>
              <a:rPr lang="en-US" sz="2400" dirty="0" smtClean="0"/>
              <a:t>Example 1: Elsa from the movie </a:t>
            </a:r>
            <a:r>
              <a:rPr lang="en-US" sz="2400" i="1" dirty="0" smtClean="0"/>
              <a:t>Frozen </a:t>
            </a:r>
          </a:p>
          <a:p>
            <a:pPr marL="0" indent="0">
              <a:buNone/>
            </a:pPr>
            <a:r>
              <a:rPr lang="en-US" sz="2400" dirty="0" smtClean="0"/>
              <a:t>Example 2: Carrie White from </a:t>
            </a:r>
            <a:r>
              <a:rPr lang="en-US" sz="2400" smtClean="0"/>
              <a:t>the movie </a:t>
            </a:r>
            <a:r>
              <a:rPr lang="en-US" sz="2400" i="1" smtClean="0"/>
              <a:t>Carrie</a:t>
            </a:r>
            <a:endParaRPr lang="en-US" sz="2400" i="1" dirty="0"/>
          </a:p>
        </p:txBody>
      </p:sp>
    </p:spTree>
    <p:extLst>
      <p:ext uri="{BB962C8B-B14F-4D97-AF65-F5344CB8AC3E}">
        <p14:creationId xmlns:p14="http://schemas.microsoft.com/office/powerpoint/2010/main" val="212590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pPr marL="0" indent="0">
              <a:buNone/>
            </a:pPr>
            <a:r>
              <a:rPr lang="en-US" dirty="0" smtClean="0"/>
              <a:t>The monster is a tragic hero in the novel, </a:t>
            </a:r>
            <a:r>
              <a:rPr lang="en-US" i="1" dirty="0" smtClean="0"/>
              <a:t>Frankenstein</a:t>
            </a:r>
            <a:r>
              <a:rPr lang="en-US" dirty="0" smtClean="0"/>
              <a:t>, by Mary Shelley because his good intentions o bettering himself to fit more with society are ruined by his rash decisions and poor anger management that only reverse his progress, making him look more like the creature he resents.</a:t>
            </a:r>
            <a:endParaRPr lang="en-US" dirty="0"/>
          </a:p>
        </p:txBody>
      </p:sp>
    </p:spTree>
    <p:extLst>
      <p:ext uri="{BB962C8B-B14F-4D97-AF65-F5344CB8AC3E}">
        <p14:creationId xmlns:p14="http://schemas.microsoft.com/office/powerpoint/2010/main" val="607427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2800" dirty="0"/>
              <a:t>The monster, while attempting to make Victor like him, only causes more loathing and even causes Victor to feel guilty and blame himself for the situation.</a:t>
            </a:r>
          </a:p>
        </p:txBody>
      </p:sp>
      <p:sp>
        <p:nvSpPr>
          <p:cNvPr id="3" name="Content Placeholder 2"/>
          <p:cNvSpPr>
            <a:spLocks noGrp="1"/>
          </p:cNvSpPr>
          <p:nvPr>
            <p:ph idx="1"/>
          </p:nvPr>
        </p:nvSpPr>
        <p:spPr>
          <a:xfrm>
            <a:off x="457200" y="1752600"/>
            <a:ext cx="4038600" cy="4525963"/>
          </a:xfrm>
        </p:spPr>
        <p:txBody>
          <a:bodyPr>
            <a:normAutofit fontScale="85000" lnSpcReduction="10000"/>
          </a:bodyPr>
          <a:lstStyle/>
          <a:p>
            <a:pPr marL="0" indent="0">
              <a:buNone/>
            </a:pPr>
            <a:r>
              <a:rPr lang="en-US" dirty="0" smtClean="0"/>
              <a:t>“His jaws opened, and he muttered some inarticulate sounds, while a grin wrinkled his cheeks. He might have spoken, but I did not hear; one hand was stretched out, seemingly to detain me, but I escaped and rushed downstairs.”</a:t>
            </a:r>
          </a:p>
          <a:p>
            <a:pPr marL="0" indent="0">
              <a:buNone/>
            </a:pPr>
            <a:r>
              <a:rPr lang="en-US" dirty="0" smtClean="0"/>
              <a:t>(Shelley, 144)</a:t>
            </a:r>
            <a:endParaRPr lang="en-US" dirty="0"/>
          </a:p>
        </p:txBody>
      </p:sp>
      <p:sp>
        <p:nvSpPr>
          <p:cNvPr id="4" name="TextBox 3"/>
          <p:cNvSpPr txBox="1"/>
          <p:nvPr/>
        </p:nvSpPr>
        <p:spPr>
          <a:xfrm>
            <a:off x="4648200" y="1600200"/>
            <a:ext cx="4038600"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Despite Victor not even knowing the Monster’s intention, he assumes the emotion of terror just because of his looks.</a:t>
            </a:r>
          </a:p>
          <a:p>
            <a:pPr marL="285750" indent="-285750">
              <a:buFont typeface="Arial" panose="020B0604020202020204" pitchFamily="34" charset="0"/>
              <a:buChar char="•"/>
            </a:pPr>
            <a:r>
              <a:rPr lang="en-US" sz="2400" dirty="0" smtClean="0"/>
              <a:t>The Monster, just born, is probable simply confused as to why his creator has ran away from him.</a:t>
            </a:r>
          </a:p>
          <a:p>
            <a:pPr marL="285750" indent="-285750">
              <a:buFont typeface="Arial" panose="020B0604020202020204" pitchFamily="34" charset="0"/>
              <a:buChar char="•"/>
            </a:pPr>
            <a:r>
              <a:rPr lang="en-US" sz="2400" dirty="0" smtClean="0"/>
              <a:t>This is the beginning of the Monster’s self-loathing experience. </a:t>
            </a:r>
            <a:endParaRPr lang="en-US" sz="2400" dirty="0"/>
          </a:p>
        </p:txBody>
      </p:sp>
    </p:spTree>
    <p:extLst>
      <p:ext uri="{BB962C8B-B14F-4D97-AF65-F5344CB8AC3E}">
        <p14:creationId xmlns:p14="http://schemas.microsoft.com/office/powerpoint/2010/main" val="103694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monster, while attempting to make Victor like him, only causes more loathing and even causes Victor to feel guilty and blame himself for the situation.</a:t>
            </a:r>
          </a:p>
        </p:txBody>
      </p:sp>
      <p:sp>
        <p:nvSpPr>
          <p:cNvPr id="3" name="Content Placeholder 2"/>
          <p:cNvSpPr>
            <a:spLocks noGrp="1"/>
          </p:cNvSpPr>
          <p:nvPr>
            <p:ph idx="1"/>
          </p:nvPr>
        </p:nvSpPr>
        <p:spPr>
          <a:xfrm>
            <a:off x="457200" y="1600200"/>
            <a:ext cx="4114800" cy="4525963"/>
          </a:xfrm>
        </p:spPr>
        <p:txBody>
          <a:bodyPr>
            <a:noAutofit/>
          </a:bodyPr>
          <a:lstStyle/>
          <a:p>
            <a:pPr marL="0" indent="0" algn="ctr">
              <a:buNone/>
            </a:pPr>
            <a:r>
              <a:rPr lang="en-US" sz="3600" dirty="0" smtClean="0"/>
              <a:t>“A </a:t>
            </a:r>
            <a:r>
              <a:rPr lang="en-US" sz="3600" dirty="0"/>
              <a:t>fiendish rage animated him as he said this; his face was wrinkled into contortions too horrible for human eyes to </a:t>
            </a:r>
            <a:r>
              <a:rPr lang="en-US" sz="3600" dirty="0" smtClean="0"/>
              <a:t>behold”</a:t>
            </a:r>
          </a:p>
          <a:p>
            <a:pPr marL="0" indent="0" algn="ctr">
              <a:buNone/>
            </a:pPr>
            <a:r>
              <a:rPr lang="en-US" sz="3600" dirty="0" smtClean="0"/>
              <a:t>(Shelley, 135)</a:t>
            </a:r>
            <a:endParaRPr lang="en-US" sz="3600" dirty="0"/>
          </a:p>
        </p:txBody>
      </p:sp>
      <p:sp>
        <p:nvSpPr>
          <p:cNvPr id="4" name="TextBox 3"/>
          <p:cNvSpPr txBox="1"/>
          <p:nvPr/>
        </p:nvSpPr>
        <p:spPr>
          <a:xfrm>
            <a:off x="5029200" y="1676400"/>
            <a:ext cx="365760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Even though the Monster is attempting to be civil while Victor verbally abuses him, Victor is unable to see past the monsters looks.</a:t>
            </a:r>
          </a:p>
          <a:p>
            <a:pPr marL="285750" indent="-285750">
              <a:buFont typeface="Arial" panose="020B0604020202020204" pitchFamily="34" charset="0"/>
              <a:buChar char="•"/>
            </a:pPr>
            <a:r>
              <a:rPr lang="en-US" sz="2000" dirty="0" smtClean="0"/>
              <a:t>The Monster once again shows his rash decision, showing his anger and scaring Victor.</a:t>
            </a:r>
          </a:p>
          <a:p>
            <a:pPr marL="285750" indent="-285750">
              <a:buFont typeface="Arial" panose="020B0604020202020204" pitchFamily="34" charset="0"/>
              <a:buChar char="•"/>
            </a:pPr>
            <a:r>
              <a:rPr lang="en-US" sz="2000" dirty="0" smtClean="0"/>
              <a:t>Victor promises to create a female counter-part, but pushes the Monster over the edge when the Monster watches Victor destroy his partner.</a:t>
            </a:r>
          </a:p>
        </p:txBody>
      </p:sp>
    </p:spTree>
    <p:extLst>
      <p:ext uri="{BB962C8B-B14F-4D97-AF65-F5344CB8AC3E}">
        <p14:creationId xmlns:p14="http://schemas.microsoft.com/office/powerpoint/2010/main" val="2389451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monster jumps the shark with De Lacey, making him distressed, which in turn causes Felix to beat him. The monster later burns their house down.</a:t>
            </a:r>
            <a:endParaRPr lang="en-US" sz="2800" dirty="0"/>
          </a:p>
        </p:txBody>
      </p:sp>
      <p:sp>
        <p:nvSpPr>
          <p:cNvPr id="3" name="Content Placeholder 2"/>
          <p:cNvSpPr>
            <a:spLocks noGrp="1"/>
          </p:cNvSpPr>
          <p:nvPr>
            <p:ph idx="1"/>
          </p:nvPr>
        </p:nvSpPr>
        <p:spPr>
          <a:xfrm>
            <a:off x="457200" y="1600200"/>
            <a:ext cx="4114800" cy="4525963"/>
          </a:xfrm>
        </p:spPr>
        <p:txBody>
          <a:bodyPr/>
          <a:lstStyle/>
          <a:p>
            <a:pPr marL="0" indent="0">
              <a:buNone/>
            </a:pPr>
            <a:r>
              <a:rPr lang="en-US" dirty="0" smtClean="0"/>
              <a:t>“Seizing the hand of the old man, I cried, “Now is the time! Save and protect me! You and your family are the friends of whom I seek. Do not you desert me in the hour of trial.”</a:t>
            </a:r>
            <a:br>
              <a:rPr lang="en-US" dirty="0" smtClean="0"/>
            </a:br>
            <a:r>
              <a:rPr lang="en-US" dirty="0" smtClean="0"/>
              <a:t>(Shelley, 123)</a:t>
            </a:r>
            <a:endParaRPr lang="en-US" dirty="0"/>
          </a:p>
        </p:txBody>
      </p:sp>
      <p:sp>
        <p:nvSpPr>
          <p:cNvPr id="4" name="TextBox 3"/>
          <p:cNvSpPr txBox="1"/>
          <p:nvPr/>
        </p:nvSpPr>
        <p:spPr>
          <a:xfrm>
            <a:off x="4876800" y="1752600"/>
            <a:ext cx="3886200" cy="4154984"/>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The Monster has spent a large amount of time, preparing himself to talk to the man, but his social skins shut down.</a:t>
            </a:r>
          </a:p>
          <a:p>
            <a:pPr marL="285750" indent="-285750">
              <a:buFont typeface="Arial" panose="020B0604020202020204" pitchFamily="34" charset="0"/>
              <a:buChar char="•"/>
            </a:pPr>
            <a:r>
              <a:rPr lang="en-US" sz="2200" dirty="0" smtClean="0"/>
              <a:t>He then at the moment, looks like a Monster to De Lacey, who then freaks out, causing a panic in the family.</a:t>
            </a:r>
          </a:p>
          <a:p>
            <a:pPr marL="285750" indent="-285750">
              <a:buFont typeface="Arial" panose="020B0604020202020204" pitchFamily="34" charset="0"/>
              <a:buChar char="•"/>
            </a:pPr>
            <a:r>
              <a:rPr lang="en-US" sz="2200" dirty="0" smtClean="0"/>
              <a:t>This is the most amount of effort the Monster has ever put in into fitting into society. </a:t>
            </a:r>
            <a:endParaRPr lang="en-US" sz="2200" dirty="0"/>
          </a:p>
        </p:txBody>
      </p:sp>
    </p:spTree>
    <p:extLst>
      <p:ext uri="{BB962C8B-B14F-4D97-AF65-F5344CB8AC3E}">
        <p14:creationId xmlns:p14="http://schemas.microsoft.com/office/powerpoint/2010/main" val="3834067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monster jumps the shark with De Lacey, making him distressed, which in turn causes Felix to beat him. The monster later burns their house down.</a:t>
            </a:r>
          </a:p>
        </p:txBody>
      </p:sp>
      <p:sp>
        <p:nvSpPr>
          <p:cNvPr id="3" name="Content Placeholder 2"/>
          <p:cNvSpPr>
            <a:spLocks noGrp="1"/>
          </p:cNvSpPr>
          <p:nvPr>
            <p:ph idx="1"/>
          </p:nvPr>
        </p:nvSpPr>
        <p:spPr>
          <a:xfrm>
            <a:off x="457200" y="1414710"/>
            <a:ext cx="4114800" cy="5214690"/>
          </a:xfrm>
        </p:spPr>
        <p:txBody>
          <a:bodyPr/>
          <a:lstStyle/>
          <a:p>
            <a:pPr marL="0" indent="0">
              <a:buNone/>
            </a:pPr>
            <a:r>
              <a:rPr lang="en-US" dirty="0" smtClean="0"/>
              <a:t>“Unable to injure anything human, I turned my fury towards inanimate objects. As night advanced, I  placed a variety of combustibles around the cottage.”</a:t>
            </a:r>
            <a:br>
              <a:rPr lang="en-US" dirty="0" smtClean="0"/>
            </a:br>
            <a:r>
              <a:rPr lang="en-US" dirty="0" smtClean="0"/>
              <a:t>(Shelley, 127)</a:t>
            </a:r>
            <a:endParaRPr lang="en-US" dirty="0"/>
          </a:p>
        </p:txBody>
      </p:sp>
      <p:sp>
        <p:nvSpPr>
          <p:cNvPr id="4" name="TextBox 3"/>
          <p:cNvSpPr txBox="1"/>
          <p:nvPr/>
        </p:nvSpPr>
        <p:spPr>
          <a:xfrm>
            <a:off x="4800600" y="1600200"/>
            <a:ext cx="3962400" cy="4154984"/>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The Monster has now given up on the French family, now resorting to harsh actions, showing his monstrous attributes like anger. </a:t>
            </a:r>
          </a:p>
          <a:p>
            <a:pPr marL="285750" indent="-285750">
              <a:buFont typeface="Arial" panose="020B0604020202020204" pitchFamily="34" charset="0"/>
              <a:buChar char="•"/>
            </a:pPr>
            <a:r>
              <a:rPr lang="en-US" sz="2200" dirty="0" smtClean="0"/>
              <a:t>Later attempts to  get the fire to go out, but is too late, the monstrous ways have won.</a:t>
            </a:r>
          </a:p>
          <a:p>
            <a:pPr marL="285750" indent="-285750">
              <a:buFont typeface="Arial" panose="020B0604020202020204" pitchFamily="34" charset="0"/>
              <a:buChar char="•"/>
            </a:pPr>
            <a:r>
              <a:rPr lang="en-US" sz="2200" dirty="0" smtClean="0"/>
              <a:t>This is the first time the Monster has been disappointed in himself without the help of society.  </a:t>
            </a:r>
            <a:endParaRPr lang="en-US" sz="2200" dirty="0"/>
          </a:p>
        </p:txBody>
      </p:sp>
    </p:spTree>
    <p:extLst>
      <p:ext uri="{BB962C8B-B14F-4D97-AF65-F5344CB8AC3E}">
        <p14:creationId xmlns:p14="http://schemas.microsoft.com/office/powerpoint/2010/main" val="43507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The monster saves a girl life, but when shot, runs off to accidentally find William, whom which he kills.</a:t>
            </a:r>
            <a:endParaRPr lang="en-US" sz="3200" dirty="0"/>
          </a:p>
        </p:txBody>
      </p:sp>
      <p:sp>
        <p:nvSpPr>
          <p:cNvPr id="3" name="Content Placeholder 2"/>
          <p:cNvSpPr>
            <a:spLocks noGrp="1"/>
          </p:cNvSpPr>
          <p:nvPr>
            <p:ph idx="1"/>
          </p:nvPr>
        </p:nvSpPr>
        <p:spPr>
          <a:xfrm>
            <a:off x="533400" y="1600200"/>
            <a:ext cx="4114800" cy="5060692"/>
          </a:xfrm>
        </p:spPr>
        <p:txBody>
          <a:bodyPr>
            <a:normAutofit fontScale="92500" lnSpcReduction="20000"/>
          </a:bodyPr>
          <a:lstStyle/>
          <a:p>
            <a:pPr marL="0" indent="0">
              <a:buNone/>
            </a:pPr>
            <a:r>
              <a:rPr lang="en-US" dirty="0" smtClean="0"/>
              <a:t>“I rushed from my hiding place and with extreme </a:t>
            </a:r>
            <a:r>
              <a:rPr lang="en-US" dirty="0" err="1" smtClean="0"/>
              <a:t>labour</a:t>
            </a:r>
            <a:r>
              <a:rPr lang="en-US" dirty="0" smtClean="0"/>
              <a:t>, from the force of the current, saved her and dragged her to shore….On seeing me, he darted towards me, and tearing the girl from my arms, hastened towards the deeper parts of the wood.” </a:t>
            </a:r>
          </a:p>
          <a:p>
            <a:pPr marL="0" indent="0">
              <a:buNone/>
            </a:pPr>
            <a:r>
              <a:rPr lang="en-US" dirty="0" smtClean="0"/>
              <a:t>(Shelley, 130)</a:t>
            </a:r>
            <a:endParaRPr lang="en-US" dirty="0"/>
          </a:p>
        </p:txBody>
      </p:sp>
      <p:sp>
        <p:nvSpPr>
          <p:cNvPr id="4" name="TextBox 3"/>
          <p:cNvSpPr txBox="1"/>
          <p:nvPr/>
        </p:nvSpPr>
        <p:spPr>
          <a:xfrm>
            <a:off x="4953000" y="1828800"/>
            <a:ext cx="3276600" cy="4832092"/>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Even saving her life was not enough for her to see past the Monster’s outside appearance. </a:t>
            </a:r>
          </a:p>
          <a:p>
            <a:pPr marL="285750" indent="-285750">
              <a:buFont typeface="Arial" panose="020B0604020202020204" pitchFamily="34" charset="0"/>
              <a:buChar char="•"/>
            </a:pPr>
            <a:r>
              <a:rPr lang="en-US" sz="2200" dirty="0" smtClean="0"/>
              <a:t>Looking out for the girl causes the Monster to get shot like he was an animal, then he passes out.</a:t>
            </a:r>
          </a:p>
          <a:p>
            <a:pPr marL="285750" indent="-285750">
              <a:buFont typeface="Arial" panose="020B0604020202020204" pitchFamily="34" charset="0"/>
              <a:buChar char="•"/>
            </a:pPr>
            <a:r>
              <a:rPr lang="en-US" sz="2200" dirty="0" smtClean="0"/>
              <a:t>He then vowed hate and torture on all of mankind. (Acting more like a monster.) Later on he meets William.</a:t>
            </a:r>
            <a:endParaRPr lang="en-US" sz="2200" dirty="0"/>
          </a:p>
        </p:txBody>
      </p:sp>
    </p:spTree>
    <p:extLst>
      <p:ext uri="{BB962C8B-B14F-4D97-AF65-F5344CB8AC3E}">
        <p14:creationId xmlns:p14="http://schemas.microsoft.com/office/powerpoint/2010/main" val="284962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The monster saves a girl life, but when shot, runs off to accidentally find William, whom which he kills.</a:t>
            </a:r>
          </a:p>
        </p:txBody>
      </p:sp>
      <p:sp>
        <p:nvSpPr>
          <p:cNvPr id="3" name="Content Placeholder 2"/>
          <p:cNvSpPr>
            <a:spLocks noGrp="1"/>
          </p:cNvSpPr>
          <p:nvPr>
            <p:ph idx="1"/>
          </p:nvPr>
        </p:nvSpPr>
        <p:spPr>
          <a:xfrm>
            <a:off x="457200" y="1600200"/>
            <a:ext cx="4114800" cy="5029200"/>
          </a:xfrm>
        </p:spPr>
        <p:txBody>
          <a:bodyPr>
            <a:normAutofit fontScale="92500" lnSpcReduction="10000"/>
          </a:bodyPr>
          <a:lstStyle/>
          <a:p>
            <a:pPr marL="0" indent="0">
              <a:buNone/>
            </a:pPr>
            <a:r>
              <a:rPr lang="en-US" dirty="0" smtClean="0"/>
              <a:t>“Urged by this impulse, I seized on the boy as he passed and drew him towards me. As soon as he beheld my form, he placed his hands before his eyes and uttered a shrill scream…I grasped his throat to silence him, and in a moment he lay dead at my feet.”</a:t>
            </a:r>
            <a:br>
              <a:rPr lang="en-US" dirty="0" smtClean="0"/>
            </a:br>
            <a:r>
              <a:rPr lang="en-US" dirty="0" smtClean="0"/>
              <a:t>(Shelley, 127)</a:t>
            </a:r>
            <a:endParaRPr lang="en-US" dirty="0"/>
          </a:p>
        </p:txBody>
      </p:sp>
      <p:sp>
        <p:nvSpPr>
          <p:cNvPr id="4" name="TextBox 3"/>
          <p:cNvSpPr txBox="1"/>
          <p:nvPr/>
        </p:nvSpPr>
        <p:spPr>
          <a:xfrm>
            <a:off x="4648200" y="1676400"/>
            <a:ext cx="4038600" cy="5170646"/>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Once again, (a common theme), the Monster is judged on his appearance although in William’s defense the Monster grabbed at him.</a:t>
            </a:r>
          </a:p>
          <a:p>
            <a:pPr marL="285750" indent="-285750">
              <a:buFont typeface="Arial" panose="020B0604020202020204" pitchFamily="34" charset="0"/>
              <a:buChar char="•"/>
            </a:pPr>
            <a:r>
              <a:rPr lang="en-US" sz="2200" dirty="0" smtClean="0"/>
              <a:t>Once hearing he is Victor’s brother, he becomes enraged, seeking revenge on him. </a:t>
            </a:r>
          </a:p>
          <a:p>
            <a:pPr marL="285750" indent="-285750">
              <a:buFont typeface="Arial" panose="020B0604020202020204" pitchFamily="34" charset="0"/>
              <a:buChar char="•"/>
            </a:pPr>
            <a:r>
              <a:rPr lang="en-US" sz="2200" dirty="0" smtClean="0"/>
              <a:t>The Monster believes that because William is so young, he would not yet shun the Monster as a demon as he was not yet may by </a:t>
            </a:r>
            <a:r>
              <a:rPr lang="en-US" sz="2200" dirty="0" err="1" smtClean="0"/>
              <a:t>impressioned</a:t>
            </a:r>
            <a:r>
              <a:rPr lang="en-US" sz="2200" dirty="0" smtClean="0"/>
              <a:t> by society, but unfortunately is wrong.</a:t>
            </a:r>
            <a:endParaRPr lang="en-US" sz="2200" dirty="0"/>
          </a:p>
        </p:txBody>
      </p:sp>
    </p:spTree>
    <p:extLst>
      <p:ext uri="{BB962C8B-B14F-4D97-AF65-F5344CB8AC3E}">
        <p14:creationId xmlns:p14="http://schemas.microsoft.com/office/powerpoint/2010/main" val="66196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989</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Tragic Hero</vt:lpstr>
      <vt:lpstr>Introduction</vt:lpstr>
      <vt:lpstr>THESIS STATEMENT</vt:lpstr>
      <vt:lpstr>The monster, while attempting to make Victor like him, only causes more loathing and even causes Victor to feel guilty and blame himself for the situation.</vt:lpstr>
      <vt:lpstr>The monster, while attempting to make Victor like him, only causes more loathing and even causes Victor to feel guilty and blame himself for the situation.</vt:lpstr>
      <vt:lpstr>The monster jumps the shark with De Lacey, making him distressed, which in turn causes Felix to beat him. The monster later burns their house down.</vt:lpstr>
      <vt:lpstr>The monster jumps the shark with De Lacey, making him distressed, which in turn causes Felix to beat him. The monster later burns their house down.</vt:lpstr>
      <vt:lpstr>The monster saves a girl life, but when shot, runs off to accidentally find William, whom which he kills.</vt:lpstr>
      <vt:lpstr>The monster saves a girl life, but when shot, runs off to accidentally find William, whom which he kills.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Tragic Hero</dc:title>
  <dc:creator>Mills, Tom (Bourbon County)</dc:creator>
  <cp:lastModifiedBy>Mills, Tom (Bourbon County)</cp:lastModifiedBy>
  <cp:revision>6</cp:revision>
  <dcterms:created xsi:type="dcterms:W3CDTF">2015-03-11T15:00:07Z</dcterms:created>
  <dcterms:modified xsi:type="dcterms:W3CDTF">2015-03-13T14:25:45Z</dcterms:modified>
</cp:coreProperties>
</file>