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66" r:id="rId6"/>
    <p:sldId id="262" r:id="rId7"/>
    <p:sldId id="267" r:id="rId8"/>
    <p:sldId id="260" r:id="rId9"/>
    <p:sldId id="264" r:id="rId10"/>
    <p:sldId id="268" r:id="rId11"/>
    <p:sldId id="261"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220477A-E766-4A0D-8C26-F7A9F93D8894}" type="datetimeFigureOut">
              <a:rPr lang="en-US" smtClean="0"/>
              <a:t>3/13/2015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F993C6F-1838-4AAF-980D-B668D3E0F91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20477A-E766-4A0D-8C26-F7A9F93D8894}"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93C6F-1838-4AAF-980D-B668D3E0F9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20477A-E766-4A0D-8C26-F7A9F93D8894}"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93C6F-1838-4AAF-980D-B668D3E0F9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20477A-E766-4A0D-8C26-F7A9F93D8894}"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93C6F-1838-4AAF-980D-B668D3E0F9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20477A-E766-4A0D-8C26-F7A9F93D8894}"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F993C6F-1838-4AAF-980D-B668D3E0F91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20477A-E766-4A0D-8C26-F7A9F93D8894}"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93C6F-1838-4AAF-980D-B668D3E0F9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20477A-E766-4A0D-8C26-F7A9F93D8894}"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93C6F-1838-4AAF-980D-B668D3E0F9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20477A-E766-4A0D-8C26-F7A9F93D8894}"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93C6F-1838-4AAF-980D-B668D3E0F9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0477A-E766-4A0D-8C26-F7A9F93D8894}"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93C6F-1838-4AAF-980D-B668D3E0F9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20477A-E766-4A0D-8C26-F7A9F93D8894}"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93C6F-1838-4AAF-980D-B668D3E0F9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20477A-E766-4A0D-8C26-F7A9F93D8894}"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93C6F-1838-4AAF-980D-B668D3E0F9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220477A-E766-4A0D-8C26-F7A9F93D8894}" type="datetimeFigureOut">
              <a:rPr lang="en-US" smtClean="0"/>
              <a:t>3/13/2015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F993C6F-1838-4AAF-980D-B668D3E0F91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447800"/>
          </a:xfrm>
        </p:spPr>
        <p:txBody>
          <a:bodyPr/>
          <a:lstStyle/>
          <a:p>
            <a:r>
              <a:rPr lang="en-US" dirty="0" smtClean="0"/>
              <a:t>Tragic Hero</a:t>
            </a:r>
            <a:endParaRPr lang="en-US" dirty="0"/>
          </a:p>
        </p:txBody>
      </p:sp>
      <p:sp>
        <p:nvSpPr>
          <p:cNvPr id="3" name="Subtitle 2"/>
          <p:cNvSpPr>
            <a:spLocks noGrp="1"/>
          </p:cNvSpPr>
          <p:nvPr>
            <p:ph type="subTitle" idx="1"/>
          </p:nvPr>
        </p:nvSpPr>
        <p:spPr>
          <a:xfrm>
            <a:off x="1371600" y="4267200"/>
            <a:ext cx="6400800" cy="1752600"/>
          </a:xfrm>
        </p:spPr>
        <p:txBody>
          <a:bodyPr/>
          <a:lstStyle/>
          <a:p>
            <a:r>
              <a:rPr lang="en-US" dirty="0" smtClean="0"/>
              <a:t>By: William Braxton </a:t>
            </a:r>
            <a:r>
              <a:rPr lang="en-US" dirty="0" err="1" smtClean="0"/>
              <a:t>Brophy</a:t>
            </a:r>
            <a:r>
              <a:rPr lang="en-US" dirty="0" smtClean="0"/>
              <a:t>, </a:t>
            </a:r>
          </a:p>
          <a:p>
            <a:r>
              <a:rPr lang="en-US" dirty="0" smtClean="0"/>
              <a:t>Michael Joseph </a:t>
            </a:r>
            <a:r>
              <a:rPr lang="en-US" dirty="0" err="1" smtClean="0"/>
              <a:t>Sanguigni</a:t>
            </a:r>
            <a:r>
              <a:rPr lang="en-US" dirty="0" smtClean="0"/>
              <a:t> II,</a:t>
            </a:r>
          </a:p>
          <a:p>
            <a:r>
              <a:rPr lang="en-US" dirty="0" smtClean="0"/>
              <a:t>Dalton William Turner.</a:t>
            </a:r>
            <a:endParaRPr lang="en-US" dirty="0"/>
          </a:p>
        </p:txBody>
      </p:sp>
    </p:spTree>
    <p:extLst>
      <p:ext uri="{BB962C8B-B14F-4D97-AF65-F5344CB8AC3E}">
        <p14:creationId xmlns:p14="http://schemas.microsoft.com/office/powerpoint/2010/main" val="3822621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three</a:t>
            </a:r>
            <a:endParaRPr lang="en-US" dirty="0"/>
          </a:p>
        </p:txBody>
      </p:sp>
      <p:sp>
        <p:nvSpPr>
          <p:cNvPr id="3" name="Content Placeholder 2"/>
          <p:cNvSpPr>
            <a:spLocks noGrp="1"/>
          </p:cNvSpPr>
          <p:nvPr>
            <p:ph idx="1"/>
          </p:nvPr>
        </p:nvSpPr>
        <p:spPr/>
        <p:txBody>
          <a:bodyPr/>
          <a:lstStyle/>
          <a:p>
            <a:r>
              <a:rPr lang="en-US" dirty="0" smtClean="0"/>
              <a:t>The monster to us, is Victor himself. No matter what the monster does to help himself or others around him, the monster continues to due to his creators abandonment.</a:t>
            </a:r>
            <a:endParaRPr lang="en-US" dirty="0"/>
          </a:p>
        </p:txBody>
      </p:sp>
    </p:spTree>
    <p:extLst>
      <p:ext uri="{BB962C8B-B14F-4D97-AF65-F5344CB8AC3E}">
        <p14:creationId xmlns:p14="http://schemas.microsoft.com/office/powerpoint/2010/main" val="2356925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normAutofit fontScale="92500"/>
          </a:bodyPr>
          <a:lstStyle/>
          <a:p>
            <a:r>
              <a:rPr lang="en-US" dirty="0" smtClean="0"/>
              <a:t>Shelley’s reference of Coleridge’s “Ancient Mariner”: “like one who, on a lonely road, Doth walk in fear and dread,</a:t>
            </a:r>
          </a:p>
          <a:p>
            <a:pPr marL="137160" indent="0">
              <a:buNone/>
            </a:pPr>
            <a:r>
              <a:rPr lang="en-US" dirty="0"/>
              <a:t> </a:t>
            </a:r>
            <a:r>
              <a:rPr lang="en-US" dirty="0" smtClean="0"/>
              <a:t>    And, having once turned round, walks on.</a:t>
            </a:r>
          </a:p>
          <a:p>
            <a:pPr marL="137160" indent="0">
              <a:buNone/>
            </a:pPr>
            <a:r>
              <a:rPr lang="en-US" dirty="0"/>
              <a:t> </a:t>
            </a:r>
            <a:r>
              <a:rPr lang="en-US" dirty="0" smtClean="0"/>
              <a:t>    And turns no more his head;</a:t>
            </a:r>
          </a:p>
          <a:p>
            <a:pPr marL="137160" indent="0">
              <a:buNone/>
            </a:pPr>
            <a:r>
              <a:rPr lang="en-US" dirty="0"/>
              <a:t> </a:t>
            </a:r>
            <a:r>
              <a:rPr lang="en-US" dirty="0" smtClean="0"/>
              <a:t>    Because he knows a frightful fiend</a:t>
            </a:r>
          </a:p>
          <a:p>
            <a:pPr marL="137160" indent="0">
              <a:buNone/>
            </a:pPr>
            <a:r>
              <a:rPr lang="en-US" dirty="0"/>
              <a:t> </a:t>
            </a:r>
            <a:r>
              <a:rPr lang="en-US" dirty="0" smtClean="0"/>
              <a:t>    Doth close behind him tread” (Shelley 45).</a:t>
            </a:r>
          </a:p>
          <a:p>
            <a:r>
              <a:rPr lang="en-US" dirty="0" smtClean="0"/>
              <a:t>This perfectly describes how clearly Victor is a tragic hero, by knowing this quote and applying it to his life and story to Robert Walton.</a:t>
            </a:r>
            <a:endParaRPr lang="en-US" dirty="0"/>
          </a:p>
        </p:txBody>
      </p:sp>
    </p:spTree>
    <p:extLst>
      <p:ext uri="{BB962C8B-B14F-4D97-AF65-F5344CB8AC3E}">
        <p14:creationId xmlns:p14="http://schemas.microsoft.com/office/powerpoint/2010/main" val="2191269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lstStyle/>
          <a:p>
            <a:r>
              <a:rPr lang="en-US" dirty="0" smtClean="0"/>
              <a:t>“I became the same happy creature who, a few years ago, loved and beloved by all, had no sorrow or case”(Shelley 57).</a:t>
            </a:r>
          </a:p>
          <a:p>
            <a:r>
              <a:rPr lang="en-US" dirty="0" smtClean="0"/>
              <a:t>Victor had not seen his family in a very long time, this quote shows how Victor is a perfect tragic hero.</a:t>
            </a:r>
            <a:endParaRPr lang="en-US" dirty="0"/>
          </a:p>
        </p:txBody>
      </p:sp>
    </p:spTree>
    <p:extLst>
      <p:ext uri="{BB962C8B-B14F-4D97-AF65-F5344CB8AC3E}">
        <p14:creationId xmlns:p14="http://schemas.microsoft.com/office/powerpoint/2010/main" val="2447198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normAutofit/>
          </a:bodyPr>
          <a:lstStyle/>
          <a:p>
            <a:r>
              <a:rPr lang="en-US" sz="2400" dirty="0" smtClean="0"/>
              <a:t>Tragic hero – a great or virtuous character in a dramatic tragedy who is destined for downfall, suffering, or defeat.</a:t>
            </a:r>
          </a:p>
          <a:p>
            <a:r>
              <a:rPr lang="en-US" sz="2000" dirty="0" smtClean="0"/>
              <a:t>* Virtuous – having or showing high moral standards.</a:t>
            </a:r>
          </a:p>
          <a:p>
            <a:r>
              <a:rPr lang="en-US" sz="2400" dirty="0" smtClean="0"/>
              <a:t>Romeo and Juliet – Romeo is considered the tragic hero in this play because of his actions toward Juliet. His strong emotion towards her preceded his death.</a:t>
            </a:r>
          </a:p>
          <a:p>
            <a:r>
              <a:rPr lang="en-US" sz="2400" dirty="0" smtClean="0"/>
              <a:t>Star Wars – Darth Vader is the tragic hero because of his role as the leader of the “Dark Side”. By the end of the movie he fights his son to the death. Before Vader’s death he realizes that he has made a mistake and tries to overcome his downfall. </a:t>
            </a:r>
            <a:endParaRPr lang="en-US" sz="2400" dirty="0"/>
          </a:p>
        </p:txBody>
      </p:sp>
    </p:spTree>
    <p:extLst>
      <p:ext uri="{BB962C8B-B14F-4D97-AF65-F5344CB8AC3E}">
        <p14:creationId xmlns:p14="http://schemas.microsoft.com/office/powerpoint/2010/main" val="218362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lstStyle/>
          <a:p>
            <a:r>
              <a:rPr lang="en-US" dirty="0" smtClean="0"/>
              <a:t>In the novel </a:t>
            </a:r>
            <a:r>
              <a:rPr lang="en-US" i="1" u="sng" dirty="0" smtClean="0"/>
              <a:t>Frankenstein</a:t>
            </a:r>
            <a:r>
              <a:rPr lang="en-US" dirty="0"/>
              <a:t> </a:t>
            </a:r>
            <a:r>
              <a:rPr lang="en-US" dirty="0" smtClean="0"/>
              <a:t>by Mary Shelley, Victor Frankenstein, a great virtuous character, was destined for downfall, suffering, and defeat often through faults of his own is considered </a:t>
            </a:r>
            <a:r>
              <a:rPr lang="en-US" smtClean="0"/>
              <a:t>a tragic hero. </a:t>
            </a:r>
            <a:endParaRPr lang="en-US"/>
          </a:p>
        </p:txBody>
      </p:sp>
    </p:spTree>
    <p:extLst>
      <p:ext uri="{BB962C8B-B14F-4D97-AF65-F5344CB8AC3E}">
        <p14:creationId xmlns:p14="http://schemas.microsoft.com/office/powerpoint/2010/main" val="85772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One</a:t>
            </a:r>
            <a:endParaRPr lang="en-US" dirty="0"/>
          </a:p>
        </p:txBody>
      </p:sp>
      <p:sp>
        <p:nvSpPr>
          <p:cNvPr id="3" name="Content Placeholder 2"/>
          <p:cNvSpPr>
            <a:spLocks noGrp="1"/>
          </p:cNvSpPr>
          <p:nvPr>
            <p:ph idx="1"/>
          </p:nvPr>
        </p:nvSpPr>
        <p:spPr/>
        <p:txBody>
          <a:bodyPr/>
          <a:lstStyle/>
          <a:p>
            <a:r>
              <a:rPr lang="en-US" dirty="0" smtClean="0"/>
              <a:t>Victor creating the monster caused misery to him and those around him, his intentions where virtuous and noble to the cause of study, but it was his destiny to be condemned to guilt and tragedy. </a:t>
            </a:r>
            <a:endParaRPr lang="en-US" dirty="0"/>
          </a:p>
        </p:txBody>
      </p:sp>
    </p:spTree>
    <p:extLst>
      <p:ext uri="{BB962C8B-B14F-4D97-AF65-F5344CB8AC3E}">
        <p14:creationId xmlns:p14="http://schemas.microsoft.com/office/powerpoint/2010/main" val="1298497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lstStyle/>
          <a:p>
            <a:r>
              <a:rPr lang="en-US" dirty="0" smtClean="0"/>
              <a:t>“I remained two days at Lausanne in this painful State of mind” (Shelley 61).</a:t>
            </a:r>
          </a:p>
          <a:p>
            <a:r>
              <a:rPr lang="en-US" dirty="0" smtClean="0"/>
              <a:t>This quote describes Victor as a tragic hero as well as foreshadows what he will end up attempting afterwards. By him saying he is in a painful state of mind, he has no idea as he will soon learn that his creature has killed William. This thought drives him to later contemplate suicide. So when he says this quote, he sadly has </a:t>
            </a:r>
            <a:r>
              <a:rPr lang="en-US" smtClean="0"/>
              <a:t>no idea </a:t>
            </a:r>
            <a:r>
              <a:rPr lang="en-US" dirty="0" smtClean="0"/>
              <a:t>what he has in store </a:t>
            </a:r>
            <a:r>
              <a:rPr lang="en-US" smtClean="0"/>
              <a:t>for him.</a:t>
            </a:r>
            <a:endParaRPr lang="en-US" dirty="0"/>
          </a:p>
        </p:txBody>
      </p:sp>
    </p:spTree>
    <p:extLst>
      <p:ext uri="{BB962C8B-B14F-4D97-AF65-F5344CB8AC3E}">
        <p14:creationId xmlns:p14="http://schemas.microsoft.com/office/powerpoint/2010/main" val="2851031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normAutofit lnSpcReduction="10000"/>
          </a:bodyPr>
          <a:lstStyle/>
          <a:p>
            <a:r>
              <a:rPr lang="en-US" dirty="0" smtClean="0"/>
              <a:t>“I also record those events which led, by insensible steps, to my after tale of misery…” (Shelley 24).</a:t>
            </a:r>
          </a:p>
          <a:p>
            <a:r>
              <a:rPr lang="en-US" dirty="0" smtClean="0"/>
              <a:t>This quote is from the foreshadowing portion of victors tale when he is describing his ballad to Robert Walton. By using the word misery, this tells the reader that no good is going to come for Victor, as well as showing that he is recording the events of misery that no </a:t>
            </a:r>
            <a:r>
              <a:rPr lang="en-US" dirty="0" err="1" smtClean="0"/>
              <a:t>auspicion</a:t>
            </a:r>
            <a:r>
              <a:rPr lang="en-US" dirty="0" smtClean="0"/>
              <a:t> will become of him, proving he is a tragic hero.</a:t>
            </a:r>
            <a:endParaRPr lang="en-US" dirty="0"/>
          </a:p>
        </p:txBody>
      </p:sp>
    </p:spTree>
    <p:extLst>
      <p:ext uri="{BB962C8B-B14F-4D97-AF65-F5344CB8AC3E}">
        <p14:creationId xmlns:p14="http://schemas.microsoft.com/office/powerpoint/2010/main" val="3427847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two</a:t>
            </a:r>
            <a:endParaRPr lang="en-US" dirty="0"/>
          </a:p>
        </p:txBody>
      </p:sp>
      <p:sp>
        <p:nvSpPr>
          <p:cNvPr id="3" name="Content Placeholder 2"/>
          <p:cNvSpPr>
            <a:spLocks noGrp="1"/>
          </p:cNvSpPr>
          <p:nvPr>
            <p:ph idx="1"/>
          </p:nvPr>
        </p:nvSpPr>
        <p:spPr/>
        <p:txBody>
          <a:bodyPr/>
          <a:lstStyle/>
          <a:p>
            <a:r>
              <a:rPr lang="en-US" dirty="0" smtClean="0"/>
              <a:t>Victors moms ominous death foreshadowing victors tragic demise.</a:t>
            </a:r>
            <a:endParaRPr lang="en-US" dirty="0"/>
          </a:p>
        </p:txBody>
      </p:sp>
    </p:spTree>
    <p:extLst>
      <p:ext uri="{BB962C8B-B14F-4D97-AF65-F5344CB8AC3E}">
        <p14:creationId xmlns:p14="http://schemas.microsoft.com/office/powerpoint/2010/main" val="3084834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lstStyle/>
          <a:p>
            <a:r>
              <a:rPr lang="en-US" dirty="0" smtClean="0"/>
              <a:t>“But before the day resolved upon could arrive, the first misfortune of my life occurred – an omen, as it were, of my future misery” (Shelley 28).</a:t>
            </a:r>
          </a:p>
          <a:p>
            <a:r>
              <a:rPr lang="en-US" dirty="0" smtClean="0"/>
              <a:t>Victors mother dies and Victor fears that this wasn’t the end of something, but the beginning of his “future misery”.</a:t>
            </a:r>
            <a:endParaRPr lang="en-US" dirty="0"/>
          </a:p>
        </p:txBody>
      </p:sp>
    </p:spTree>
    <p:extLst>
      <p:ext uri="{BB962C8B-B14F-4D97-AF65-F5344CB8AC3E}">
        <p14:creationId xmlns:p14="http://schemas.microsoft.com/office/powerpoint/2010/main" val="3238903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lstStyle/>
          <a:p>
            <a:r>
              <a:rPr lang="en-US" dirty="0" smtClean="0"/>
              <a:t>“…and Hen with what ecstasy shall I join my Elizabeth and my departed friends…” (Shelley 195).</a:t>
            </a:r>
          </a:p>
          <a:p>
            <a:r>
              <a:rPr lang="en-US" dirty="0" smtClean="0"/>
              <a:t>Everyone Victor loved was gone, done in by hands of his creation everything he wanted to accomplish was dead to him and he no longer cared for his life as saying that he will join his wife and friends, that he will die, a tragic hero’s death.</a:t>
            </a:r>
            <a:endParaRPr lang="en-US" dirty="0"/>
          </a:p>
        </p:txBody>
      </p:sp>
    </p:spTree>
    <p:extLst>
      <p:ext uri="{BB962C8B-B14F-4D97-AF65-F5344CB8AC3E}">
        <p14:creationId xmlns:p14="http://schemas.microsoft.com/office/powerpoint/2010/main" val="2285685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89</TotalTime>
  <Words>720</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Tragic Hero</vt:lpstr>
      <vt:lpstr>Theme</vt:lpstr>
      <vt:lpstr>Thesis Statement</vt:lpstr>
      <vt:lpstr>Topic One</vt:lpstr>
      <vt:lpstr>Quote</vt:lpstr>
      <vt:lpstr>Quote</vt:lpstr>
      <vt:lpstr>Topic two</vt:lpstr>
      <vt:lpstr>Quote</vt:lpstr>
      <vt:lpstr>Quote</vt:lpstr>
      <vt:lpstr>Topic three</vt:lpstr>
      <vt:lpstr>Quote</vt:lpstr>
      <vt:lpstr>Quote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Tragic Hero</dc:title>
  <dc:creator>Mills, Tom (Bourbon County)</dc:creator>
  <cp:lastModifiedBy>Mills, Tom (Bourbon County)</cp:lastModifiedBy>
  <cp:revision>11</cp:revision>
  <dcterms:created xsi:type="dcterms:W3CDTF">2015-03-12T18:52:51Z</dcterms:created>
  <dcterms:modified xsi:type="dcterms:W3CDTF">2015-03-13T18:31:23Z</dcterms:modified>
</cp:coreProperties>
</file>