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77" autoAdjust="0"/>
    <p:restoredTop sz="94660" autoAdjust="0"/>
  </p:normalViewPr>
  <p:slideViewPr>
    <p:cSldViewPr>
      <p:cViewPr varScale="1">
        <p:scale>
          <a:sx n="74" d="100"/>
          <a:sy n="74" d="100"/>
        </p:scale>
        <p:origin x="-1308"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F0EEC32B-5849-477E-81D3-8AEEB206D903}" type="datetimeFigureOut">
              <a:rPr lang="en-US" smtClean="0"/>
              <a:t>3/13/2015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7E05FE3-525C-43AA-AFD3-00CA53248DC3}"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EEC32B-5849-477E-81D3-8AEEB206D903}"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E05FE3-525C-43AA-AFD3-00CA53248DC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EEC32B-5849-477E-81D3-8AEEB206D903}"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E05FE3-525C-43AA-AFD3-00CA53248DC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EEC32B-5849-477E-81D3-8AEEB206D903}"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E05FE3-525C-43AA-AFD3-00CA53248DC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0EEC32B-5849-477E-81D3-8AEEB206D903}"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7E05FE3-525C-43AA-AFD3-00CA53248DC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EEC32B-5849-477E-81D3-8AEEB206D903}" type="datetimeFigureOut">
              <a:rPr lang="en-US" smtClean="0"/>
              <a:t>3/13/2015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E05FE3-525C-43AA-AFD3-00CA53248DC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0EEC32B-5849-477E-81D3-8AEEB206D903}" type="datetimeFigureOut">
              <a:rPr lang="en-US" smtClean="0"/>
              <a:t>3/13/2015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E05FE3-525C-43AA-AFD3-00CA53248DC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0EEC32B-5849-477E-81D3-8AEEB206D903}" type="datetimeFigureOut">
              <a:rPr lang="en-US" smtClean="0"/>
              <a:t>3/13/2015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E05FE3-525C-43AA-AFD3-00CA53248DC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EEC32B-5849-477E-81D3-8AEEB206D903}" type="datetimeFigureOut">
              <a:rPr lang="en-US" smtClean="0"/>
              <a:t>3/13/2015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E05FE3-525C-43AA-AFD3-00CA53248DC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EEC32B-5849-477E-81D3-8AEEB206D903}" type="datetimeFigureOut">
              <a:rPr lang="en-US" smtClean="0"/>
              <a:t>3/13/2015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E05FE3-525C-43AA-AFD3-00CA53248DC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0EEC32B-5849-477E-81D3-8AEEB206D903}" type="datetimeFigureOut">
              <a:rPr lang="en-US" smtClean="0"/>
              <a:t>3/13/2015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E05FE3-525C-43AA-AFD3-00CA53248DC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0EEC32B-5849-477E-81D3-8AEEB206D903}" type="datetimeFigureOut">
              <a:rPr lang="en-US" smtClean="0"/>
              <a:t>3/13/2015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7E05FE3-525C-43AA-AFD3-00CA53248DC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Secrecy in the Novel </a:t>
            </a:r>
            <a:r>
              <a:rPr lang="en-US" i="1" dirty="0" smtClean="0"/>
              <a:t>Frankenstein</a:t>
            </a:r>
            <a:endParaRPr lang="en-US" i="1" dirty="0"/>
          </a:p>
        </p:txBody>
      </p:sp>
      <p:sp>
        <p:nvSpPr>
          <p:cNvPr id="3" name="Subtitle 2"/>
          <p:cNvSpPr>
            <a:spLocks noGrp="1"/>
          </p:cNvSpPr>
          <p:nvPr>
            <p:ph type="subTitle" idx="1"/>
          </p:nvPr>
        </p:nvSpPr>
        <p:spPr/>
        <p:txBody>
          <a:bodyPr/>
          <a:lstStyle/>
          <a:p>
            <a:r>
              <a:rPr lang="en-US" dirty="0" smtClean="0"/>
              <a:t>Daniel Cooper, Allie Justice, Abby Wheeler, Kevin Van Wert</a:t>
            </a:r>
            <a:endParaRPr lang="en-US" dirty="0"/>
          </a:p>
        </p:txBody>
      </p:sp>
    </p:spTree>
    <p:extLst>
      <p:ext uri="{BB962C8B-B14F-4D97-AF65-F5344CB8AC3E}">
        <p14:creationId xmlns:p14="http://schemas.microsoft.com/office/powerpoint/2010/main" val="421384682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“secrecy?”</a:t>
            </a:r>
            <a:endParaRPr lang="en-US" dirty="0"/>
          </a:p>
        </p:txBody>
      </p:sp>
      <p:sp>
        <p:nvSpPr>
          <p:cNvPr id="3" name="Content Placeholder 2"/>
          <p:cNvSpPr>
            <a:spLocks noGrp="1"/>
          </p:cNvSpPr>
          <p:nvPr>
            <p:ph idx="1"/>
          </p:nvPr>
        </p:nvSpPr>
        <p:spPr/>
        <p:txBody>
          <a:bodyPr>
            <a:normAutofit/>
          </a:bodyPr>
          <a:lstStyle/>
          <a:p>
            <a:r>
              <a:rPr lang="en-US" dirty="0" smtClean="0"/>
              <a:t>Secrecy - the withholding of information from another for personal gain</a:t>
            </a:r>
          </a:p>
          <a:p>
            <a:r>
              <a:rPr lang="en-US" dirty="0" smtClean="0"/>
              <a:t>Where have we seen secrecy?</a:t>
            </a:r>
          </a:p>
          <a:p>
            <a:pPr lvl="1"/>
            <a:r>
              <a:rPr lang="en-US" dirty="0"/>
              <a:t> </a:t>
            </a:r>
            <a:r>
              <a:rPr lang="en-US" dirty="0" err="1" smtClean="0"/>
              <a:t>Alladin</a:t>
            </a:r>
            <a:r>
              <a:rPr lang="en-US" dirty="0" smtClean="0"/>
              <a:t> keeps his poverty a secret in the movie </a:t>
            </a:r>
            <a:r>
              <a:rPr lang="en-US" i="1" dirty="0" err="1" smtClean="0"/>
              <a:t>Alladin</a:t>
            </a:r>
            <a:r>
              <a:rPr lang="en-US" i="1" dirty="0" smtClean="0"/>
              <a:t> </a:t>
            </a:r>
            <a:r>
              <a:rPr lang="en-US" dirty="0" smtClean="0"/>
              <a:t>in order to win over Princess Jasmine.</a:t>
            </a:r>
          </a:p>
          <a:p>
            <a:pPr lvl="1"/>
            <a:r>
              <a:rPr lang="en-US" dirty="0"/>
              <a:t> </a:t>
            </a:r>
            <a:r>
              <a:rPr lang="en-US" dirty="0" smtClean="0"/>
              <a:t>In the movie </a:t>
            </a:r>
            <a:r>
              <a:rPr lang="en-US" i="1" dirty="0" smtClean="0"/>
              <a:t>Matilda,</a:t>
            </a:r>
            <a:r>
              <a:rPr lang="en-US" dirty="0" smtClean="0"/>
              <a:t> Matilda keeps her powers to levitate a secret and only shares them with her teacher, Miss Honey, out of fear that if her parents found out, she would be isolated even more.</a:t>
            </a:r>
            <a:endParaRPr lang="en-US" dirty="0"/>
          </a:p>
        </p:txBody>
      </p:sp>
    </p:spTree>
    <p:extLst>
      <p:ext uri="{BB962C8B-B14F-4D97-AF65-F5344CB8AC3E}">
        <p14:creationId xmlns:p14="http://schemas.microsoft.com/office/powerpoint/2010/main" val="415707261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lstStyle/>
          <a:p>
            <a:r>
              <a:rPr lang="en-US" dirty="0" smtClean="0"/>
              <a:t>Thesis Statement</a:t>
            </a:r>
            <a:endParaRPr lang="en-US" dirty="0"/>
          </a:p>
        </p:txBody>
      </p:sp>
      <p:sp>
        <p:nvSpPr>
          <p:cNvPr id="3" name="Content Placeholder 2"/>
          <p:cNvSpPr>
            <a:spLocks noGrp="1"/>
          </p:cNvSpPr>
          <p:nvPr>
            <p:ph idx="1"/>
          </p:nvPr>
        </p:nvSpPr>
        <p:spPr/>
        <p:txBody>
          <a:bodyPr>
            <a:normAutofit fontScale="92500"/>
          </a:bodyPr>
          <a:lstStyle/>
          <a:p>
            <a:r>
              <a:rPr lang="en-US" sz="3600" dirty="0" smtClean="0"/>
              <a:t>In the novel </a:t>
            </a:r>
            <a:r>
              <a:rPr lang="en-US" sz="3600" i="1" dirty="0" err="1" smtClean="0"/>
              <a:t>Frankentsein</a:t>
            </a:r>
            <a:r>
              <a:rPr lang="en-US" sz="3600" dirty="0" smtClean="0"/>
              <a:t>, by Mary Shelley, the theme of secrecy is utilized through Victor’s scientific endeavors, the distance from his family and friends, and the obstruction of justice before the court in order or persuade the reader that his actions were the best option in his situation, and therefore justified. </a:t>
            </a:r>
          </a:p>
        </p:txBody>
      </p:sp>
    </p:spTree>
    <p:extLst>
      <p:ext uri="{BB962C8B-B14F-4D97-AF65-F5344CB8AC3E}">
        <p14:creationId xmlns:p14="http://schemas.microsoft.com/office/powerpoint/2010/main" val="9259385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smtClean="0"/>
              <a:t>Victor’s scientific endeavors were kept secret in order to avoid his family’s despair and disapproval. </a:t>
            </a:r>
            <a:endParaRPr lang="en-US" dirty="0"/>
          </a:p>
        </p:txBody>
      </p:sp>
      <p:sp>
        <p:nvSpPr>
          <p:cNvPr id="3" name="Content Placeholder 2"/>
          <p:cNvSpPr>
            <a:spLocks noGrp="1"/>
          </p:cNvSpPr>
          <p:nvPr>
            <p:ph idx="1"/>
          </p:nvPr>
        </p:nvSpPr>
        <p:spPr>
          <a:xfrm>
            <a:off x="457200" y="2438400"/>
            <a:ext cx="8229600" cy="3992563"/>
          </a:xfrm>
        </p:spPr>
        <p:txBody>
          <a:bodyPr>
            <a:normAutofit fontScale="85000" lnSpcReduction="10000"/>
          </a:bodyPr>
          <a:lstStyle/>
          <a:p>
            <a:pPr marL="0" indent="0">
              <a:buNone/>
            </a:pPr>
            <a:r>
              <a:rPr lang="en-US" dirty="0" smtClean="0"/>
              <a:t>“Or whither does your senseless authority lead you? Would you also create for yourself and the world a demoniacal enemy? Please, peace! Learn my miseries and do not seek to increase your own.” (Shelley 200)</a:t>
            </a:r>
          </a:p>
          <a:p>
            <a:pPr lvl="1"/>
            <a:r>
              <a:rPr lang="en-US" dirty="0" smtClean="0"/>
              <a:t>Victor was willing to let other people die.</a:t>
            </a:r>
          </a:p>
          <a:p>
            <a:pPr lvl="1"/>
            <a:r>
              <a:rPr lang="en-US" dirty="0" smtClean="0"/>
              <a:t>If his family and friends had found out, they may have shunned him just as much as the monster was.</a:t>
            </a:r>
          </a:p>
          <a:p>
            <a:pPr lvl="1"/>
            <a:r>
              <a:rPr lang="en-US" dirty="0" smtClean="0"/>
              <a:t>The scientific community could have misused his knowledge. </a:t>
            </a:r>
          </a:p>
          <a:p>
            <a:pPr marL="457200" lvl="1" indent="0">
              <a:buNone/>
            </a:pPr>
            <a:r>
              <a:rPr lang="en-US" dirty="0" smtClean="0"/>
              <a:t>“And was I really as mad as the whole world believed me to be </a:t>
            </a:r>
            <a:r>
              <a:rPr lang="en-US" dirty="0"/>
              <a:t>i</a:t>
            </a:r>
            <a:r>
              <a:rPr lang="en-US" dirty="0" smtClean="0"/>
              <a:t>f I disclosed the object of my suspicious?” (Shelley 199)</a:t>
            </a:r>
          </a:p>
          <a:p>
            <a:pPr lvl="1"/>
            <a:r>
              <a:rPr lang="en-US" dirty="0" smtClean="0"/>
              <a:t>If he told people what he did, they would not believe him.</a:t>
            </a:r>
          </a:p>
          <a:p>
            <a:pPr lvl="1"/>
            <a:r>
              <a:rPr lang="en-US" dirty="0" smtClean="0"/>
              <a:t>Shows self doubt.</a:t>
            </a:r>
          </a:p>
          <a:p>
            <a:pPr lvl="1"/>
            <a:endParaRPr lang="en-US" dirty="0"/>
          </a:p>
        </p:txBody>
      </p:sp>
    </p:spTree>
    <p:extLst>
      <p:ext uri="{BB962C8B-B14F-4D97-AF65-F5344CB8AC3E}">
        <p14:creationId xmlns:p14="http://schemas.microsoft.com/office/powerpoint/2010/main" val="79533617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Autofit/>
          </a:bodyPr>
          <a:lstStyle/>
          <a:p>
            <a:r>
              <a:rPr lang="en-US" sz="3200" dirty="0" smtClean="0"/>
              <a:t>The distance from Victor’s family and friends was intended to keep his focus strictly on his work, and keep otherworldly distractions at bay.</a:t>
            </a:r>
            <a:endParaRPr lang="en-US" sz="3200" dirty="0"/>
          </a:p>
        </p:txBody>
      </p:sp>
      <p:sp>
        <p:nvSpPr>
          <p:cNvPr id="3" name="Content Placeholder 2"/>
          <p:cNvSpPr>
            <a:spLocks noGrp="1"/>
          </p:cNvSpPr>
          <p:nvPr>
            <p:ph idx="1"/>
          </p:nvPr>
        </p:nvSpPr>
        <p:spPr>
          <a:xfrm>
            <a:off x="457200" y="2057400"/>
            <a:ext cx="8229600" cy="3886200"/>
          </a:xfrm>
        </p:spPr>
        <p:txBody>
          <a:bodyPr>
            <a:noAutofit/>
          </a:bodyPr>
          <a:lstStyle/>
          <a:p>
            <a:pPr marL="0" indent="0">
              <a:buNone/>
            </a:pPr>
            <a:r>
              <a:rPr lang="en-US" dirty="0" smtClean="0"/>
              <a:t>“I then reflected, and the thought made me shiver, that the creature whom I had left in my apartment might still be there, alive and walking about. I dreaded to behold this monster, but I </a:t>
            </a:r>
            <a:r>
              <a:rPr lang="en-US" dirty="0"/>
              <a:t>f</a:t>
            </a:r>
            <a:r>
              <a:rPr lang="en-US" dirty="0" smtClean="0"/>
              <a:t>eared still more that Henry should see him.” (Shelley 46-47)</a:t>
            </a:r>
          </a:p>
          <a:p>
            <a:pPr>
              <a:buFontTx/>
              <a:buChar char="-"/>
            </a:pPr>
            <a:r>
              <a:rPr lang="en-US" dirty="0" smtClean="0"/>
              <a:t>If Henry found out, the focus would be more on the monster and not Victor’s achievements (selfishness).</a:t>
            </a:r>
          </a:p>
          <a:p>
            <a:pPr>
              <a:buFontTx/>
              <a:buChar char="-"/>
            </a:pPr>
            <a:r>
              <a:rPr lang="en-US" dirty="0" smtClean="0"/>
              <a:t>Shows that not only physical, but mental distance kept Victor from his family</a:t>
            </a:r>
            <a:r>
              <a:rPr lang="en-US" dirty="0"/>
              <a:t>.</a:t>
            </a:r>
            <a:endParaRPr lang="en-US" dirty="0" smtClean="0"/>
          </a:p>
        </p:txBody>
      </p:sp>
    </p:spTree>
    <p:extLst>
      <p:ext uri="{BB962C8B-B14F-4D97-AF65-F5344CB8AC3E}">
        <p14:creationId xmlns:p14="http://schemas.microsoft.com/office/powerpoint/2010/main" val="293409130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Distance (cont.)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“Nay, Henry might stand between me and the intrusion of my foe. If I were alone would he not at times force his abhorred presence on me to remind me of my task or to contemplate its progress.” (Shelley 142)</a:t>
            </a:r>
          </a:p>
          <a:p>
            <a:pPr>
              <a:buFontTx/>
              <a:buChar char="-"/>
            </a:pPr>
            <a:r>
              <a:rPr lang="en-US" dirty="0"/>
              <a:t>Victor wanted to distance himself from Henry in order to make it easier to focus on his work.</a:t>
            </a:r>
          </a:p>
          <a:p>
            <a:pPr>
              <a:buFontTx/>
              <a:buChar char="-"/>
            </a:pPr>
            <a:r>
              <a:rPr lang="en-US" dirty="0"/>
              <a:t>The faster he ousted Henry’s presence, the faster Victor could focus on the true work at hand: the creation of a new monster and his subsequent freedom</a:t>
            </a:r>
            <a:r>
              <a:rPr lang="en-US" dirty="0" smtClean="0"/>
              <a:t>.</a:t>
            </a:r>
            <a:endParaRPr lang="en-US" dirty="0"/>
          </a:p>
        </p:txBody>
      </p:sp>
    </p:spTree>
    <p:extLst>
      <p:ext uri="{BB962C8B-B14F-4D97-AF65-F5344CB8AC3E}">
        <p14:creationId xmlns:p14="http://schemas.microsoft.com/office/powerpoint/2010/main" val="207790987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In Justine’s trial, the obstruction of justice on Victor’s part was an effort to preserve his image within the community.</a:t>
            </a:r>
            <a:endParaRPr lang="en-US" sz="2800"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“My first thought was to discover what I knew of the murder and caused instant pursuit to be made. But I paused when I reflected on the story that I had to tell. A being whom I myself had formed and endued with life, had met me at midnight among the principles of an inaccessible mountain… These reflections determined me and I resolved to remain silent.” (Shelley 64)</a:t>
            </a:r>
          </a:p>
          <a:p>
            <a:pPr>
              <a:buFontTx/>
              <a:buChar char="-"/>
            </a:pPr>
            <a:r>
              <a:rPr lang="en-US" dirty="0" smtClean="0"/>
              <a:t>People would not have believed Victor, and dismissed him as a mad man.</a:t>
            </a:r>
          </a:p>
          <a:p>
            <a:pPr>
              <a:buFontTx/>
              <a:buChar char="-"/>
            </a:pPr>
            <a:r>
              <a:rPr lang="en-US" dirty="0" smtClean="0"/>
              <a:t>Victor was self-centered and more worried of being punished for his creation (and hence his responsibility) and proceeded to let others take the fall for him.</a:t>
            </a:r>
            <a:endParaRPr lang="en-US" dirty="0"/>
          </a:p>
        </p:txBody>
      </p:sp>
    </p:spTree>
    <p:extLst>
      <p:ext uri="{BB962C8B-B14F-4D97-AF65-F5344CB8AC3E}">
        <p14:creationId xmlns:p14="http://schemas.microsoft.com/office/powerpoint/2010/main" val="809775022"/>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Obstruction of justice (cont.)</a:t>
            </a:r>
            <a:endParaRPr lang="en-US" dirty="0"/>
          </a:p>
        </p:txBody>
      </p:sp>
      <p:sp>
        <p:nvSpPr>
          <p:cNvPr id="3" name="Content Placeholder 2"/>
          <p:cNvSpPr>
            <a:spLocks noGrp="1"/>
          </p:cNvSpPr>
          <p:nvPr>
            <p:ph idx="1"/>
          </p:nvPr>
        </p:nvSpPr>
        <p:spPr/>
        <p:txBody>
          <a:bodyPr/>
          <a:lstStyle/>
          <a:p>
            <a:pPr marL="0" indent="0">
              <a:buNone/>
            </a:pPr>
            <a:r>
              <a:rPr lang="en-US" dirty="0" smtClean="0"/>
              <a:t>“And was I really as mad as the whole world would believe me to be if I disclosed the object of my suspicious?” (Shelley 72)</a:t>
            </a:r>
          </a:p>
          <a:p>
            <a:pPr>
              <a:buFontTx/>
              <a:buChar char="-"/>
            </a:pPr>
            <a:r>
              <a:rPr lang="en-US" dirty="0" smtClean="0"/>
              <a:t>People may not have understood his reasoning behind doing what he did.</a:t>
            </a:r>
          </a:p>
          <a:p>
            <a:pPr marL="0" indent="0">
              <a:buNone/>
            </a:pPr>
            <a:r>
              <a:rPr lang="en-US" dirty="0" smtClean="0"/>
              <a:t>-   Victor would have been ousted from his community (much like the monster had been) after having been convicted.</a:t>
            </a:r>
            <a:endParaRPr lang="en-US" dirty="0"/>
          </a:p>
        </p:txBody>
      </p:sp>
    </p:spTree>
    <p:extLst>
      <p:ext uri="{BB962C8B-B14F-4D97-AF65-F5344CB8AC3E}">
        <p14:creationId xmlns:p14="http://schemas.microsoft.com/office/powerpoint/2010/main" val="2080631315"/>
      </p:ext>
    </p:extLst>
  </p:cSld>
  <p:clrMapOvr>
    <a:masterClrMapping/>
  </p:clrMapOvr>
  <mc:AlternateContent xmlns:mc="http://schemas.openxmlformats.org/markup-compatibility/2006" xmlns:p14="http://schemas.microsoft.com/office/powerpoint/2010/main">
    <mc:Choice Requires="p14">
      <p:transition spd="slow">
        <p14:prism isContent="1" isInverted="1"/>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59</TotalTime>
  <Words>729</Words>
  <Application>Microsoft Office PowerPoint</Application>
  <PresentationFormat>On-screen Show (4:3)</PresentationFormat>
  <Paragraphs>33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Secrecy in the Novel Frankenstein</vt:lpstr>
      <vt:lpstr>What is “secrecy?”</vt:lpstr>
      <vt:lpstr>Thesis Statement</vt:lpstr>
      <vt:lpstr>Victor’s scientific endeavors were kept secret in order to avoid his family’s despair and disapproval. </vt:lpstr>
      <vt:lpstr>The distance from Victor’s family and friends was intended to keep his focus strictly on his work, and keep otherworldly distractions at bay.</vt:lpstr>
      <vt:lpstr>Distance (cont.)</vt:lpstr>
      <vt:lpstr>In Justine’s trial, the obstruction of justice on Victor’s part was an effort to preserve his image within the community.</vt:lpstr>
      <vt:lpstr>Obstruction of justice (cont.)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Secrecy in the Novel Frankenstein</dc:title>
  <dc:creator>Mills, Tom (Bourbon County)</dc:creator>
  <cp:lastModifiedBy>Mills, Tom (Bourbon County)</cp:lastModifiedBy>
  <cp:revision>9</cp:revision>
  <dcterms:created xsi:type="dcterms:W3CDTF">2015-03-11T14:36:49Z</dcterms:created>
  <dcterms:modified xsi:type="dcterms:W3CDTF">2015-03-13T14:28:46Z</dcterms:modified>
</cp:coreProperties>
</file>