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57" r:id="rId3"/>
    <p:sldId id="268" r:id="rId4"/>
    <p:sldId id="258" r:id="rId5"/>
    <p:sldId id="259" r:id="rId6"/>
    <p:sldId id="261" r:id="rId7"/>
    <p:sldId id="262" r:id="rId8"/>
    <p:sldId id="260"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AE4DC9-BDC3-4BD6-AA87-784098EE5B3D}"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3A527-D4BD-49F4-9E2B-07D0A320E9AF}" type="slidenum">
              <a:rPr lang="en-US" smtClean="0"/>
              <a:t>‹#›</a:t>
            </a:fld>
            <a:endParaRPr lang="en-US"/>
          </a:p>
        </p:txBody>
      </p:sp>
    </p:spTree>
    <p:extLst>
      <p:ext uri="{BB962C8B-B14F-4D97-AF65-F5344CB8AC3E}">
        <p14:creationId xmlns:p14="http://schemas.microsoft.com/office/powerpoint/2010/main" val="282852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921D1265-A9F1-4B4E-BA67-721D3E9517D3}" type="datetimeFigureOut">
              <a:rPr lang="en-US" smtClean="0"/>
              <a:t>3/13/2015</a:t>
            </a:fld>
            <a:endParaRPr lang="en-US"/>
          </a:p>
        </p:txBody>
      </p:sp>
      <p:sp>
        <p:nvSpPr>
          <p:cNvPr id="17" name="Slide Number Placeholder 16"/>
          <p:cNvSpPr>
            <a:spLocks noGrp="1"/>
          </p:cNvSpPr>
          <p:nvPr>
            <p:ph type="sldNum" sz="quarter" idx="11"/>
          </p:nvPr>
        </p:nvSpPr>
        <p:spPr/>
        <p:txBody>
          <a:bodyPr/>
          <a:lstStyle/>
          <a:p>
            <a:fld id="{BF46AFED-1715-4D4C-B63F-5DC4F56D6939}"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D1265-A9F1-4B4E-BA67-721D3E9517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6AFED-1715-4D4C-B63F-5DC4F56D69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D1265-A9F1-4B4E-BA67-721D3E9517D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6AFED-1715-4D4C-B63F-5DC4F56D6939}"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921D1265-A9F1-4B4E-BA67-721D3E9517D3}" type="datetimeFigureOut">
              <a:rPr lang="en-US" smtClean="0"/>
              <a:t>3/13/2015</a:t>
            </a:fld>
            <a:endParaRPr lang="en-US"/>
          </a:p>
        </p:txBody>
      </p:sp>
      <p:sp>
        <p:nvSpPr>
          <p:cNvPr id="12" name="Slide Number Placeholder 11"/>
          <p:cNvSpPr>
            <a:spLocks noGrp="1"/>
          </p:cNvSpPr>
          <p:nvPr>
            <p:ph type="sldNum" sz="quarter" idx="15"/>
          </p:nvPr>
        </p:nvSpPr>
        <p:spPr/>
        <p:txBody>
          <a:bodyPr/>
          <a:lstStyle/>
          <a:p>
            <a:fld id="{BF46AFED-1715-4D4C-B63F-5DC4F56D6939}"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921D1265-A9F1-4B4E-BA67-721D3E9517D3}" type="datetimeFigureOut">
              <a:rPr lang="en-US" smtClean="0"/>
              <a:t>3/13/2015</a:t>
            </a:fld>
            <a:endParaRPr lang="en-US"/>
          </a:p>
        </p:txBody>
      </p:sp>
      <p:sp>
        <p:nvSpPr>
          <p:cNvPr id="14" name="Slide Number Placeholder 13"/>
          <p:cNvSpPr>
            <a:spLocks noGrp="1"/>
          </p:cNvSpPr>
          <p:nvPr>
            <p:ph type="sldNum" sz="quarter" idx="11"/>
          </p:nvPr>
        </p:nvSpPr>
        <p:spPr/>
        <p:txBody>
          <a:bodyPr/>
          <a:lstStyle/>
          <a:p>
            <a:fld id="{BF46AFED-1715-4D4C-B63F-5DC4F56D693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921D1265-A9F1-4B4E-BA67-721D3E9517D3}" type="datetimeFigureOut">
              <a:rPr lang="en-US" smtClean="0"/>
              <a:t>3/13/2015</a:t>
            </a:fld>
            <a:endParaRPr lang="en-US"/>
          </a:p>
        </p:txBody>
      </p:sp>
      <p:sp>
        <p:nvSpPr>
          <p:cNvPr id="12" name="Slide Number Placeholder 11"/>
          <p:cNvSpPr>
            <a:spLocks noGrp="1"/>
          </p:cNvSpPr>
          <p:nvPr>
            <p:ph type="sldNum" sz="quarter" idx="16"/>
          </p:nvPr>
        </p:nvSpPr>
        <p:spPr/>
        <p:txBody>
          <a:bodyPr/>
          <a:lstStyle/>
          <a:p>
            <a:fld id="{BF46AFED-1715-4D4C-B63F-5DC4F56D6939}"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921D1265-A9F1-4B4E-BA67-721D3E9517D3}" type="datetimeFigureOut">
              <a:rPr lang="en-US" smtClean="0"/>
              <a:t>3/13/2015</a:t>
            </a:fld>
            <a:endParaRPr lang="en-US"/>
          </a:p>
        </p:txBody>
      </p:sp>
      <p:sp>
        <p:nvSpPr>
          <p:cNvPr id="12" name="Slide Number Placeholder 11"/>
          <p:cNvSpPr>
            <a:spLocks noGrp="1"/>
          </p:cNvSpPr>
          <p:nvPr>
            <p:ph type="sldNum" sz="quarter" idx="17"/>
          </p:nvPr>
        </p:nvSpPr>
        <p:spPr/>
        <p:txBody>
          <a:bodyPr/>
          <a:lstStyle/>
          <a:p>
            <a:fld id="{BF46AFED-1715-4D4C-B63F-5DC4F56D6939}"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921D1265-A9F1-4B4E-BA67-721D3E9517D3}" type="datetimeFigureOut">
              <a:rPr lang="en-US" smtClean="0"/>
              <a:t>3/13/2015</a:t>
            </a:fld>
            <a:endParaRPr lang="en-US"/>
          </a:p>
        </p:txBody>
      </p:sp>
      <p:sp>
        <p:nvSpPr>
          <p:cNvPr id="16" name="Slide Number Placeholder 15"/>
          <p:cNvSpPr>
            <a:spLocks noGrp="1"/>
          </p:cNvSpPr>
          <p:nvPr>
            <p:ph type="sldNum" sz="quarter" idx="11"/>
          </p:nvPr>
        </p:nvSpPr>
        <p:spPr/>
        <p:txBody>
          <a:bodyPr/>
          <a:lstStyle/>
          <a:p>
            <a:fld id="{BF46AFED-1715-4D4C-B63F-5DC4F56D693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21D1265-A9F1-4B4E-BA67-721D3E9517D3}" type="datetimeFigureOut">
              <a:rPr lang="en-US" smtClean="0"/>
              <a:t>3/13/2015</a:t>
            </a:fld>
            <a:endParaRPr lang="en-US"/>
          </a:p>
        </p:txBody>
      </p:sp>
      <p:sp>
        <p:nvSpPr>
          <p:cNvPr id="8" name="Slide Number Placeholder 7"/>
          <p:cNvSpPr>
            <a:spLocks noGrp="1"/>
          </p:cNvSpPr>
          <p:nvPr>
            <p:ph type="sldNum" sz="quarter" idx="11"/>
          </p:nvPr>
        </p:nvSpPr>
        <p:spPr/>
        <p:txBody>
          <a:bodyPr/>
          <a:lstStyle/>
          <a:p>
            <a:fld id="{BF46AFED-1715-4D4C-B63F-5DC4F56D693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921D1265-A9F1-4B4E-BA67-721D3E9517D3}" type="datetimeFigureOut">
              <a:rPr lang="en-US" smtClean="0"/>
              <a:t>3/13/2015</a:t>
            </a:fld>
            <a:endParaRPr lang="en-US"/>
          </a:p>
        </p:txBody>
      </p:sp>
      <p:sp>
        <p:nvSpPr>
          <p:cNvPr id="19" name="Slide Number Placeholder 18"/>
          <p:cNvSpPr>
            <a:spLocks noGrp="1"/>
          </p:cNvSpPr>
          <p:nvPr>
            <p:ph type="sldNum" sz="quarter" idx="16"/>
          </p:nvPr>
        </p:nvSpPr>
        <p:spPr/>
        <p:txBody>
          <a:bodyPr/>
          <a:lstStyle/>
          <a:p>
            <a:fld id="{BF46AFED-1715-4D4C-B63F-5DC4F56D6939}"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921D1265-A9F1-4B4E-BA67-721D3E9517D3}" type="datetimeFigureOut">
              <a:rPr lang="en-US" smtClean="0"/>
              <a:t>3/13/2015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F46AFED-1715-4D4C-B63F-5DC4F56D6939}"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921D1265-A9F1-4B4E-BA67-721D3E9517D3}" type="datetimeFigureOut">
              <a:rPr lang="en-US" smtClean="0"/>
              <a:t>3/13/2015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F46AFED-1715-4D4C-B63F-5DC4F56D6939}"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86200"/>
            <a:ext cx="8001000" cy="1752600"/>
          </a:xfrm>
        </p:spPr>
        <p:txBody>
          <a:bodyPr/>
          <a:lstStyle/>
          <a:p>
            <a:endParaRPr lang="en-US" dirty="0" smtClean="0"/>
          </a:p>
          <a:p>
            <a:endParaRPr lang="en-US" dirty="0"/>
          </a:p>
          <a:p>
            <a:r>
              <a:rPr lang="en-US" dirty="0" smtClean="0">
                <a:solidFill>
                  <a:schemeClr val="bg1"/>
                </a:solidFill>
              </a:rPr>
              <a:t>Alex Kelly, Allie Steele, Ryan Cobb, Spencer Paul</a:t>
            </a:r>
            <a:endParaRPr lang="en-US" dirty="0">
              <a:solidFill>
                <a:schemeClr val="bg1"/>
              </a:solidFill>
            </a:endParaRPr>
          </a:p>
        </p:txBody>
      </p:sp>
      <p:sp>
        <p:nvSpPr>
          <p:cNvPr id="2" name="Title 1"/>
          <p:cNvSpPr>
            <a:spLocks noGrp="1"/>
          </p:cNvSpPr>
          <p:nvPr>
            <p:ph type="title"/>
          </p:nvPr>
        </p:nvSpPr>
        <p:spPr>
          <a:xfrm>
            <a:off x="2438400" y="1905000"/>
            <a:ext cx="4267200" cy="1543050"/>
          </a:xfrm>
        </p:spPr>
        <p:txBody>
          <a:bodyPr>
            <a:normAutofit/>
          </a:bodyPr>
          <a:lstStyle/>
          <a:p>
            <a:r>
              <a:rPr lang="en-US" sz="2800" dirty="0" smtClean="0"/>
              <a:t>Romantic Hero</a:t>
            </a:r>
            <a:r>
              <a:rPr lang="en-US" dirty="0" smtClean="0"/>
              <a:t/>
            </a:r>
            <a:br>
              <a:rPr lang="en-US" dirty="0" smtClean="0"/>
            </a:br>
            <a:r>
              <a:rPr lang="en-US" sz="2000" dirty="0" smtClean="0"/>
              <a:t>Victor </a:t>
            </a:r>
            <a:r>
              <a:rPr lang="en-US" sz="2000" dirty="0"/>
              <a:t/>
            </a:r>
            <a:br>
              <a:rPr lang="en-US" sz="2000" dirty="0"/>
            </a:br>
            <a:r>
              <a:rPr lang="en-US" sz="2000" dirty="0" smtClean="0"/>
              <a:t>vs. The Monster</a:t>
            </a:r>
            <a:endParaRPr lang="en-US" sz="1600" dirty="0"/>
          </a:p>
        </p:txBody>
      </p:sp>
    </p:spTree>
    <p:extLst>
      <p:ext uri="{BB962C8B-B14F-4D97-AF65-F5344CB8AC3E}">
        <p14:creationId xmlns:p14="http://schemas.microsoft.com/office/powerpoint/2010/main" val="1961131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24000"/>
            <a:ext cx="8229600" cy="4800600"/>
          </a:xfrm>
          <a:prstGeom prst="rect">
            <a:avLst/>
          </a:prstGeom>
        </p:spPr>
        <p:txBody>
          <a:bodyPr>
            <a:noAutofit/>
          </a:bodyPr>
          <a:lstStyle/>
          <a:p>
            <a:r>
              <a:rPr lang="en-US" sz="2400" dirty="0" smtClean="0"/>
              <a:t>“I believed in her innocence… could the daemon, who had (I did not for a minute doubt) murdered my brother, also in his hellish sport have betrayed the innocent to death and ignominy? I could not sustain the horror of my situation… I rushed out of the court in agony… the fangs of remorse tore my bosom…” (Shelley 71)</a:t>
            </a:r>
          </a:p>
          <a:p>
            <a:endParaRPr lang="en-US" sz="2400" dirty="0"/>
          </a:p>
          <a:p>
            <a:pPr marL="342900" indent="-342900" algn="l">
              <a:buFont typeface="Arial" panose="020B0604020202020204" pitchFamily="34" charset="0"/>
              <a:buChar char="•"/>
            </a:pPr>
            <a:r>
              <a:rPr lang="en-US" sz="2400" dirty="0" smtClean="0"/>
              <a:t>Victor does not take responsibility for what happened to Justine.</a:t>
            </a:r>
          </a:p>
          <a:p>
            <a:pPr marL="342900" indent="-342900" algn="l">
              <a:buFont typeface="Arial" panose="020B0604020202020204" pitchFamily="34" charset="0"/>
              <a:buChar char="•"/>
            </a:pPr>
            <a:r>
              <a:rPr lang="en-US" sz="2400" dirty="0" smtClean="0"/>
              <a:t>He feels pain and sorrow for what he has done.</a:t>
            </a:r>
          </a:p>
          <a:p>
            <a:pPr marL="342900" indent="-342900" algn="l">
              <a:buFont typeface="Arial" panose="020B0604020202020204" pitchFamily="34" charset="0"/>
              <a:buChar char="•"/>
            </a:pPr>
            <a:r>
              <a:rPr lang="en-US" sz="2400" dirty="0" smtClean="0"/>
              <a:t>Victor is cowardly for the actions of his creation and does not confess to the judge that Justine is innocent, all out of fear for harm to his own well being.</a:t>
            </a:r>
            <a:endParaRPr lang="en-US" sz="2400"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73435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09600"/>
            <a:ext cx="8229600" cy="4525963"/>
          </a:xfrm>
          <a:prstGeom prst="rect">
            <a:avLst/>
          </a:prstGeom>
        </p:spPr>
        <p:txBody>
          <a:bodyPr/>
          <a:lstStyle/>
          <a:p>
            <a:pPr marL="0" indent="0">
              <a:buNone/>
            </a:pPr>
            <a:endParaRPr lang="en-US" dirty="0" smtClean="0"/>
          </a:p>
          <a:p>
            <a:pPr marL="0" indent="0">
              <a:buNone/>
            </a:pPr>
            <a:endParaRPr lang="en-US" dirty="0"/>
          </a:p>
          <a:p>
            <a:pPr marL="0" indent="0">
              <a:buNone/>
            </a:pPr>
            <a:r>
              <a:rPr lang="en-US" sz="2400" dirty="0" smtClean="0"/>
              <a:t>At the end of the book, Victor describes the deaths of all his family and friends and how sorry he is for all of it happening.</a:t>
            </a:r>
          </a:p>
          <a:p>
            <a:pPr marL="0" indent="0">
              <a:buNone/>
            </a:pPr>
            <a:endParaRPr lang="en-US" sz="2400" dirty="0"/>
          </a:p>
          <a:p>
            <a:pPr marL="0" indent="0">
              <a:buNone/>
            </a:pPr>
            <a:r>
              <a:rPr lang="en-US" sz="2400" dirty="0" smtClean="0"/>
              <a:t>The monster shows up on the ship with Frankenstein upon his death, mourning the loss of its creator. Similarly to Victor, the monster feels remorseful for all that happened.</a:t>
            </a:r>
            <a:endParaRPr lang="en-US" sz="2400" dirty="0"/>
          </a:p>
        </p:txBody>
      </p:sp>
      <p:sp>
        <p:nvSpPr>
          <p:cNvPr id="4" name="Footer Placeholder 3"/>
          <p:cNvSpPr>
            <a:spLocks noGrp="1"/>
          </p:cNvSpPr>
          <p:nvPr>
            <p:ph type="ftr" sz="quarter" idx="16"/>
          </p:nvPr>
        </p:nvSpPr>
        <p:spPr/>
        <p:txBody>
          <a:bodyPr/>
          <a:lstStyle/>
          <a:p>
            <a:r>
              <a:rPr lang="en-US" smtClean="0"/>
              <a:t>Topic Sentence 3</a:t>
            </a:r>
            <a:endParaRPr lang="en-US"/>
          </a:p>
        </p:txBody>
      </p:sp>
    </p:spTree>
    <p:extLst>
      <p:ext uri="{BB962C8B-B14F-4D97-AF65-F5344CB8AC3E}">
        <p14:creationId xmlns:p14="http://schemas.microsoft.com/office/powerpoint/2010/main" val="127402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600200"/>
            <a:ext cx="8229600" cy="4525963"/>
          </a:xfrm>
          <a:prstGeom prst="rect">
            <a:avLst/>
          </a:prstGeom>
        </p:spPr>
        <p:txBody>
          <a:bodyPr anchor="t">
            <a:normAutofit/>
          </a:bodyPr>
          <a:lstStyle/>
          <a:p>
            <a:r>
              <a:rPr lang="en-US" sz="2400" dirty="0" smtClean="0"/>
              <a:t>“I raised that I might pass my life on that barren rock, wearily, it is true, but uninterrupted by any sudden shock of misery. If I returned, it was to be sacrificed or to see those whom I most loved die under the grasp of a demon whom I had myself created.” (Shelley 159)</a:t>
            </a:r>
          </a:p>
          <a:p>
            <a:endParaRPr lang="en-US" sz="2400" dirty="0"/>
          </a:p>
          <a:p>
            <a:pPr marL="342900" indent="-342900" algn="l">
              <a:buFont typeface="Arial" panose="020B0604020202020204" pitchFamily="34" charset="0"/>
              <a:buChar char="•"/>
            </a:pPr>
            <a:r>
              <a:rPr lang="en-US" sz="2400" dirty="0" smtClean="0"/>
              <a:t>Victor is mourning the deaths of all his loved ones.</a:t>
            </a:r>
          </a:p>
          <a:p>
            <a:pPr marL="342900" indent="-342900" algn="l">
              <a:buFont typeface="Arial" panose="020B0604020202020204" pitchFamily="34" charset="0"/>
              <a:buChar char="•"/>
            </a:pPr>
            <a:r>
              <a:rPr lang="en-US" sz="2400" dirty="0" smtClean="0"/>
              <a:t>He realizes that it was him who created all the madness and the source of his own sorrow.</a:t>
            </a:r>
          </a:p>
          <a:p>
            <a:pPr marL="342900" indent="-342900" algn="l">
              <a:buFont typeface="Arial" panose="020B0604020202020204" pitchFamily="34" charset="0"/>
              <a:buChar char="•"/>
            </a:pPr>
            <a:r>
              <a:rPr lang="en-US" sz="2400" dirty="0" smtClean="0"/>
              <a:t>Victor is sorry for what has happened and wants to die for it.</a:t>
            </a:r>
          </a:p>
          <a:p>
            <a:endParaRPr lang="en-US" sz="2400"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123848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676400"/>
            <a:ext cx="8229600" cy="4525963"/>
          </a:xfrm>
          <a:prstGeom prst="rect">
            <a:avLst/>
          </a:prstGeom>
        </p:spPr>
        <p:txBody>
          <a:bodyPr/>
          <a:lstStyle/>
          <a:p>
            <a:r>
              <a:rPr lang="en-US" sz="2400" dirty="0" smtClean="0"/>
              <a:t>“But it is true that I am a wretch. I have murdered the lovely and the helpless; I have strangled the innocent as they slept and grasped to death his throat who never injured me or any other living thing… You hate me, but your abhorrence cannot equal that with which I regard myself.” (Shelley 211-12)</a:t>
            </a:r>
          </a:p>
          <a:p>
            <a:endParaRPr lang="en-US" sz="2400" dirty="0"/>
          </a:p>
          <a:p>
            <a:pPr marL="342900" indent="-342900" algn="l">
              <a:buFont typeface="Arial" panose="020B0604020202020204" pitchFamily="34" charset="0"/>
              <a:buChar char="•"/>
            </a:pPr>
            <a:r>
              <a:rPr lang="en-US" sz="2400" dirty="0"/>
              <a:t>The creature is mourning all his wrong doings in his existence,</a:t>
            </a:r>
          </a:p>
          <a:p>
            <a:pPr marL="342900" indent="-342900" algn="l">
              <a:buFont typeface="Arial" panose="020B0604020202020204" pitchFamily="34" charset="0"/>
              <a:buChar char="•"/>
            </a:pPr>
            <a:r>
              <a:rPr lang="en-US" sz="2400" dirty="0"/>
              <a:t>He feels repentant for what he has put </a:t>
            </a:r>
            <a:r>
              <a:rPr lang="en-US" sz="2400" dirty="0" smtClean="0"/>
              <a:t>Victor and others </a:t>
            </a:r>
            <a:r>
              <a:rPr lang="en-US" sz="2400" dirty="0"/>
              <a:t>through.</a:t>
            </a:r>
          </a:p>
          <a:p>
            <a:pPr marL="342900" indent="-342900" algn="l">
              <a:buFont typeface="Arial" panose="020B0604020202020204" pitchFamily="34" charset="0"/>
              <a:buChar char="•"/>
            </a:pPr>
            <a:r>
              <a:rPr lang="en-US" sz="2400" dirty="0"/>
              <a:t>The creature says that Victor did not make him that way, for he made himself that way.</a:t>
            </a:r>
          </a:p>
          <a:p>
            <a:pPr marL="342900" indent="-342900" algn="l">
              <a:buFont typeface="Arial" panose="020B0604020202020204" pitchFamily="34" charset="0"/>
              <a:buChar char="•"/>
            </a:pPr>
            <a:endParaRPr lang="en-US"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2106088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sz="2400" dirty="0" smtClean="0"/>
              <a:t>A </a:t>
            </a:r>
            <a:r>
              <a:rPr lang="en-US" sz="2400" u="sng" dirty="0" smtClean="0"/>
              <a:t>romantic hero</a:t>
            </a:r>
            <a:r>
              <a:rPr lang="en-US" sz="2400" dirty="0" smtClean="0"/>
              <a:t> is a character who possesses an understanding of themselves and the world around them; experiencing the world through emotions</a:t>
            </a:r>
            <a:r>
              <a:rPr lang="en-US" sz="2400" dirty="0"/>
              <a:t> </a:t>
            </a:r>
            <a:r>
              <a:rPr lang="en-US" sz="2400" dirty="0" smtClean="0"/>
              <a:t>and intuition rather than logic. Often has an emotional connection with readers.</a:t>
            </a:r>
          </a:p>
          <a:p>
            <a:r>
              <a:rPr lang="en-US" sz="2400" dirty="0"/>
              <a:t>Intuition- the ability to understand something immediately, without the need for conscious </a:t>
            </a:r>
            <a:r>
              <a:rPr lang="en-US" sz="2400" dirty="0" smtClean="0"/>
              <a:t>reasoning; basically instinct.</a:t>
            </a:r>
          </a:p>
          <a:p>
            <a:pPr algn="l"/>
            <a:endParaRPr lang="en-US" sz="2400" dirty="0" smtClean="0"/>
          </a:p>
          <a:p>
            <a:pPr algn="l"/>
            <a:endParaRPr lang="en-US" dirty="0"/>
          </a:p>
        </p:txBody>
      </p:sp>
      <p:sp>
        <p:nvSpPr>
          <p:cNvPr id="2" name="Title 1"/>
          <p:cNvSpPr>
            <a:spLocks noGrp="1"/>
          </p:cNvSpPr>
          <p:nvPr>
            <p:ph type="title"/>
          </p:nvPr>
        </p:nvSpPr>
        <p:spPr>
          <a:xfrm>
            <a:off x="2514600" y="975360"/>
            <a:ext cx="4114800" cy="701040"/>
          </a:xfrm>
        </p:spPr>
        <p:txBody>
          <a:bodyPr>
            <a:normAutofit/>
          </a:bodyPr>
          <a:lstStyle/>
          <a:p>
            <a:r>
              <a:rPr lang="en-US" dirty="0" smtClean="0"/>
              <a:t>What Is A Romantic Hero?</a:t>
            </a:r>
            <a:endParaRPr lang="en-US" dirty="0"/>
          </a:p>
        </p:txBody>
      </p:sp>
    </p:spTree>
    <p:extLst>
      <p:ext uri="{BB962C8B-B14F-4D97-AF65-F5344CB8AC3E}">
        <p14:creationId xmlns:p14="http://schemas.microsoft.com/office/powerpoint/2010/main" val="2959466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An example of the theme of a romantic hero would be The Beast from </a:t>
            </a:r>
            <a:r>
              <a:rPr lang="en-US" i="1" dirty="0"/>
              <a:t>Beauty and the Beast</a:t>
            </a:r>
            <a:r>
              <a:rPr lang="en-US" dirty="0"/>
              <a:t>. The Beast has characters very similar to the monster. They both possess the trait of looking and being seen from the eye a “monster”. Neither of the creatures are friendly approached by society but has the  traits of the will to be loved. The beast has a heart that is full of love and shows it in his actions throughout the story.</a:t>
            </a:r>
          </a:p>
          <a:p>
            <a:r>
              <a:rPr lang="en-US" dirty="0" smtClean="0"/>
              <a:t>The next romantic hero is  the star-crossed lover Romeo from </a:t>
            </a:r>
            <a:r>
              <a:rPr lang="en-US" i="1" dirty="0" smtClean="0"/>
              <a:t>Romeo and Juliet</a:t>
            </a:r>
            <a:r>
              <a:rPr lang="en-US" dirty="0" smtClean="0"/>
              <a:t>. This heroic romance has traits starting with the accident of Romeo thinking that Juliet has killed herself because they could not be with one another. Romeo then commits suicide because he would do anything for Juliet because of his strong passion and lack of logic.</a:t>
            </a:r>
            <a:endParaRPr lang="en-US" i="1" dirty="0"/>
          </a:p>
        </p:txBody>
      </p:sp>
      <p:sp>
        <p:nvSpPr>
          <p:cNvPr id="3" name="Title 2"/>
          <p:cNvSpPr>
            <a:spLocks noGrp="1"/>
          </p:cNvSpPr>
          <p:nvPr>
            <p:ph type="title"/>
          </p:nvPr>
        </p:nvSpPr>
        <p:spPr/>
        <p:txBody>
          <a:bodyPr/>
          <a:lstStyle/>
          <a:p>
            <a:r>
              <a:rPr lang="en-US" dirty="0" smtClean="0"/>
              <a:t>Examples</a:t>
            </a:r>
            <a:endParaRPr lang="en-US" dirty="0"/>
          </a:p>
        </p:txBody>
      </p:sp>
    </p:spTree>
    <p:extLst>
      <p:ext uri="{BB962C8B-B14F-4D97-AF65-F5344CB8AC3E}">
        <p14:creationId xmlns:p14="http://schemas.microsoft.com/office/powerpoint/2010/main" val="3636354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066800"/>
            <a:ext cx="8229600" cy="4525963"/>
          </a:xfrm>
          <a:prstGeom prst="rect">
            <a:avLst/>
          </a:prstGeom>
        </p:spPr>
        <p:txBody>
          <a:bodyPr anchor="ctr">
            <a:normAutofit/>
          </a:bodyPr>
          <a:lstStyle/>
          <a:p>
            <a:pPr marL="0" indent="0">
              <a:buNone/>
            </a:pPr>
            <a:r>
              <a:rPr lang="en-US" sz="2400" dirty="0" smtClean="0"/>
              <a:t>In the novel </a:t>
            </a:r>
            <a:r>
              <a:rPr lang="en-US" sz="2400" i="1" dirty="0" smtClean="0"/>
              <a:t>Frankenstein</a:t>
            </a:r>
            <a:r>
              <a:rPr lang="en-US" sz="2400" dirty="0" smtClean="0"/>
              <a:t> by Mary Shelley, the monster and Victor both represent romantic heroes. Upon creation, the monster is new to the world, and is forced to explore through its emotions and intuition rather than logic. Victor behaves childishly as the monster, allowing his emotions, mainly fear, to drive his actions. Through Victor and the monster, Shelley shows readers that guidance and logic are needed for success in the world.</a:t>
            </a:r>
            <a:endParaRPr lang="en-US" sz="2400" dirty="0"/>
          </a:p>
        </p:txBody>
      </p:sp>
      <p:sp>
        <p:nvSpPr>
          <p:cNvPr id="4" name="Footer Placeholder 3"/>
          <p:cNvSpPr>
            <a:spLocks noGrp="1"/>
          </p:cNvSpPr>
          <p:nvPr>
            <p:ph type="ftr" sz="quarter" idx="16"/>
          </p:nvPr>
        </p:nvSpPr>
        <p:spPr/>
        <p:txBody>
          <a:bodyPr/>
          <a:lstStyle/>
          <a:p>
            <a:r>
              <a:rPr lang="en-US" smtClean="0"/>
              <a:t>Thesis</a:t>
            </a:r>
            <a:endParaRPr lang="en-US"/>
          </a:p>
        </p:txBody>
      </p:sp>
    </p:spTree>
    <p:extLst>
      <p:ext uri="{BB962C8B-B14F-4D97-AF65-F5344CB8AC3E}">
        <p14:creationId xmlns:p14="http://schemas.microsoft.com/office/powerpoint/2010/main" val="3564251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229600" cy="5867400"/>
          </a:xfrm>
          <a:prstGeom prst="rect">
            <a:avLst/>
          </a:prstGeo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smtClean="0"/>
              <a:t>In the beginning of the book, Victor describes how hideous the monster is, abandoning the monster out of fear. (Shelley 43) </a:t>
            </a:r>
            <a:r>
              <a:rPr lang="en-US" sz="2400" dirty="0"/>
              <a:t>T</a:t>
            </a:r>
            <a:r>
              <a:rPr lang="en-US" sz="2400" dirty="0" smtClean="0"/>
              <a:t>he monster, who has the body of a man and the mind of a child, must experience the world blindly to logic, only being able to observe from afar in lonely isolation. Similarly, Victor possesses a child’s courage, despite being a grown man. When the monster was first brought to life, it expected something of Victor if it were a child looking to its parent. </a:t>
            </a:r>
          </a:p>
          <a:p>
            <a:pPr marL="0" indent="0">
              <a:buNone/>
            </a:pPr>
            <a:endParaRPr lang="en-US" sz="2400" dirty="0" smtClean="0"/>
          </a:p>
          <a:p>
            <a:pPr marL="0" indent="0">
              <a:buNone/>
            </a:pPr>
            <a:r>
              <a:rPr lang="en-US" sz="2400" dirty="0" smtClean="0"/>
              <a:t>Victor, however, turns tail and runs, abandoning the monster to its own means.</a:t>
            </a:r>
            <a:endParaRPr lang="en-US" sz="2400" dirty="0"/>
          </a:p>
        </p:txBody>
      </p:sp>
      <p:sp>
        <p:nvSpPr>
          <p:cNvPr id="4" name="Footer Placeholder 3"/>
          <p:cNvSpPr>
            <a:spLocks noGrp="1"/>
          </p:cNvSpPr>
          <p:nvPr>
            <p:ph type="ftr" sz="quarter" idx="16"/>
          </p:nvPr>
        </p:nvSpPr>
        <p:spPr/>
        <p:txBody>
          <a:bodyPr/>
          <a:lstStyle/>
          <a:p>
            <a:r>
              <a:rPr lang="en-US" smtClean="0"/>
              <a:t>Topic Sentence 1</a:t>
            </a:r>
            <a:endParaRPr lang="en-US"/>
          </a:p>
        </p:txBody>
      </p:sp>
    </p:spTree>
    <p:extLst>
      <p:ext uri="{BB962C8B-B14F-4D97-AF65-F5344CB8AC3E}">
        <p14:creationId xmlns:p14="http://schemas.microsoft.com/office/powerpoint/2010/main" val="3809741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24000"/>
            <a:ext cx="8229600" cy="4525963"/>
          </a:xfrm>
          <a:prstGeom prst="rect">
            <a:avLst/>
          </a:prstGeom>
        </p:spPr>
        <p:txBody>
          <a:bodyPr>
            <a:normAutofit/>
          </a:bodyPr>
          <a:lstStyle/>
          <a:p>
            <a:r>
              <a:rPr lang="en-US" sz="2400" dirty="0" smtClean="0"/>
              <a:t>“His jaws opened, and he muttered some inarticulate sounds, while a grin wrinkled his cheeks… One hand was stretched out…” (Shelley 44)</a:t>
            </a:r>
          </a:p>
          <a:p>
            <a:pPr algn="l"/>
            <a:endParaRPr lang="en-US" sz="2400" dirty="0"/>
          </a:p>
          <a:p>
            <a:pPr marL="342900" indent="-342900" algn="l">
              <a:buFont typeface="Arial" pitchFamily="34" charset="0"/>
              <a:buChar char="•"/>
            </a:pPr>
            <a:r>
              <a:rPr lang="en-US" sz="2400" dirty="0" smtClean="0"/>
              <a:t>The monster is muttering sounds, much like a child.</a:t>
            </a:r>
          </a:p>
          <a:p>
            <a:pPr marL="342900" indent="-342900" algn="l">
              <a:buFont typeface="Arial" pitchFamily="34" charset="0"/>
              <a:buChar char="•"/>
            </a:pPr>
            <a:r>
              <a:rPr lang="en-US" sz="2400" dirty="0" smtClean="0"/>
              <a:t>It smiles at Victor like a child would smile at its parent.</a:t>
            </a:r>
          </a:p>
          <a:p>
            <a:pPr marL="342900" indent="-342900" algn="l">
              <a:buFont typeface="Arial" pitchFamily="34" charset="0"/>
              <a:buChar char="•"/>
            </a:pPr>
            <a:r>
              <a:rPr lang="en-US" sz="2400" dirty="0" smtClean="0"/>
              <a:t>Children often let their emotions drive their actions. </a:t>
            </a:r>
            <a:endParaRPr lang="en-US" sz="2400"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3800307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600200"/>
            <a:ext cx="8229600" cy="4525963"/>
          </a:xfrm>
          <a:prstGeom prst="rect">
            <a:avLst/>
          </a:prstGeom>
        </p:spPr>
        <p:txBody>
          <a:bodyPr>
            <a:normAutofit/>
          </a:bodyPr>
          <a:lstStyle/>
          <a:p>
            <a:r>
              <a:rPr lang="en-US" sz="2400" dirty="0" smtClean="0"/>
              <a:t>“How can I describe my emotions at this catastrophe, or how delineate the wretch whom with such infinite pains and care I had endeavored to form?” (Shelley 43)</a:t>
            </a:r>
          </a:p>
          <a:p>
            <a:endParaRPr lang="en-US" sz="2400" dirty="0"/>
          </a:p>
          <a:p>
            <a:pPr marL="342900" indent="-342900" algn="l">
              <a:buFont typeface="Arial" pitchFamily="34" charset="0"/>
              <a:buChar char="•"/>
            </a:pPr>
            <a:r>
              <a:rPr lang="en-US" sz="2400" dirty="0" smtClean="0"/>
              <a:t>Victor is terrified by the monster and loses words to describe his horror.</a:t>
            </a:r>
          </a:p>
          <a:p>
            <a:pPr marL="342900" indent="-342900" algn="l">
              <a:buFont typeface="Arial" pitchFamily="34" charset="0"/>
              <a:buChar char="•"/>
            </a:pPr>
            <a:r>
              <a:rPr lang="en-US" sz="2400" dirty="0" smtClean="0"/>
              <a:t>Victor runs as a result of his terror- his emotions drive his actions.</a:t>
            </a:r>
          </a:p>
          <a:p>
            <a:pPr algn="l"/>
            <a:endParaRPr lang="en-US" sz="2400"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206051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81000"/>
            <a:ext cx="8229600" cy="4525963"/>
          </a:xfrm>
          <a:prstGeom prst="rect">
            <a:avLst/>
          </a:prstGeo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smtClean="0"/>
              <a:t>As the story progresses, Victor and the monster continue to emotionally pursue everything in their lives. The monster is forced to observe the </a:t>
            </a:r>
            <a:r>
              <a:rPr lang="en-US" sz="2400" dirty="0" err="1" smtClean="0"/>
              <a:t>DeLacey</a:t>
            </a:r>
            <a:r>
              <a:rPr lang="en-US" sz="2400" dirty="0" smtClean="0"/>
              <a:t> family as role models since its “hero” abandoned it. </a:t>
            </a:r>
          </a:p>
          <a:p>
            <a:pPr marL="0" indent="0">
              <a:buNone/>
            </a:pPr>
            <a:endParaRPr lang="en-US" sz="2400" dirty="0"/>
          </a:p>
          <a:p>
            <a:pPr marL="0" indent="0">
              <a:buNone/>
            </a:pPr>
            <a:r>
              <a:rPr lang="en-US" sz="2400" dirty="0" smtClean="0"/>
              <a:t>Continuing his many journeys, Victor failed to own up to his responsibility for Justine’s framing.</a:t>
            </a:r>
            <a:endParaRPr lang="en-US" sz="2400" dirty="0"/>
          </a:p>
        </p:txBody>
      </p:sp>
      <p:sp>
        <p:nvSpPr>
          <p:cNvPr id="4" name="Footer Placeholder 3"/>
          <p:cNvSpPr>
            <a:spLocks noGrp="1"/>
          </p:cNvSpPr>
          <p:nvPr>
            <p:ph type="ftr" sz="quarter" idx="16"/>
          </p:nvPr>
        </p:nvSpPr>
        <p:spPr/>
        <p:txBody>
          <a:bodyPr/>
          <a:lstStyle/>
          <a:p>
            <a:r>
              <a:rPr lang="en-US" smtClean="0"/>
              <a:t>Topic Sentence 2</a:t>
            </a:r>
            <a:endParaRPr lang="en-US"/>
          </a:p>
        </p:txBody>
      </p:sp>
    </p:spTree>
    <p:extLst>
      <p:ext uri="{BB962C8B-B14F-4D97-AF65-F5344CB8AC3E}">
        <p14:creationId xmlns:p14="http://schemas.microsoft.com/office/powerpoint/2010/main" val="3548281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24000"/>
            <a:ext cx="8229600" cy="4525963"/>
          </a:xfrm>
          <a:prstGeom prst="rect">
            <a:avLst/>
          </a:prstGeom>
        </p:spPr>
        <p:txBody>
          <a:bodyPr/>
          <a:lstStyle/>
          <a:p>
            <a:r>
              <a:rPr lang="en-US" sz="2400" dirty="0"/>
              <a:t>“Such was the history of my beloved cottagers. It impressed me deeply. I learned, from the views of social life which it developed, to admire their virtues, and to deprecate the vices of mankind.” (Shelley 116</a:t>
            </a:r>
            <a:r>
              <a:rPr lang="en-US" sz="2400" dirty="0" smtClean="0"/>
              <a:t>)</a:t>
            </a:r>
          </a:p>
          <a:p>
            <a:endParaRPr lang="en-US" sz="2400" dirty="0"/>
          </a:p>
          <a:p>
            <a:pPr marL="342900" indent="-342900" algn="l">
              <a:buFont typeface="Arial" panose="020B0604020202020204" pitchFamily="34" charset="0"/>
              <a:buChar char="•"/>
            </a:pPr>
            <a:r>
              <a:rPr lang="en-US" sz="2400" dirty="0" smtClean="0"/>
              <a:t>The creature grows an attachment to his “family”.</a:t>
            </a:r>
          </a:p>
          <a:p>
            <a:pPr marL="342900" indent="-342900" algn="l">
              <a:buFont typeface="Arial" panose="020B0604020202020204" pitchFamily="34" charset="0"/>
              <a:buChar char="•"/>
            </a:pPr>
            <a:r>
              <a:rPr lang="en-US" sz="2400" dirty="0" smtClean="0"/>
              <a:t>He was able to learn all the things that he could not of learned due to the lack of the presence of his creator.</a:t>
            </a:r>
          </a:p>
          <a:p>
            <a:pPr marL="342900" indent="-342900" algn="l">
              <a:buFont typeface="Arial" panose="020B0604020202020204" pitchFamily="34" charset="0"/>
              <a:buChar char="•"/>
            </a:pPr>
            <a:r>
              <a:rPr lang="en-US" sz="2400" dirty="0" smtClean="0"/>
              <a:t>Continuing with the childlike motif, the creature clings to the first thing that makes him feel safe.</a:t>
            </a:r>
            <a:endParaRPr lang="en-US" sz="2400" dirty="0"/>
          </a:p>
          <a:p>
            <a:endParaRPr lang="en-US" dirty="0"/>
          </a:p>
        </p:txBody>
      </p:sp>
      <p:sp>
        <p:nvSpPr>
          <p:cNvPr id="4" name="Footer Placeholder 3"/>
          <p:cNvSpPr>
            <a:spLocks noGrp="1"/>
          </p:cNvSpPr>
          <p:nvPr>
            <p:ph type="ftr" sz="quarter" idx="16"/>
          </p:nvPr>
        </p:nvSpPr>
        <p:spPr/>
        <p:txBody>
          <a:bodyPr/>
          <a:lstStyle/>
          <a:p>
            <a:r>
              <a:rPr lang="en-US" smtClean="0"/>
              <a:t>Quote</a:t>
            </a:r>
            <a:endParaRPr lang="en-US"/>
          </a:p>
        </p:txBody>
      </p:sp>
    </p:spTree>
    <p:extLst>
      <p:ext uri="{BB962C8B-B14F-4D97-AF65-F5344CB8AC3E}">
        <p14:creationId xmlns:p14="http://schemas.microsoft.com/office/powerpoint/2010/main" val="2662441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168</TotalTime>
  <Words>1116</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BlackTie</vt:lpstr>
      <vt:lpstr>Romantic Hero Victor  vs. The Monster</vt:lpstr>
      <vt:lpstr>What Is A Romantic Hero?</vt:lpstr>
      <vt:lpstr>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 Hero Victor Frankenstein vs. The Creature</dc:title>
  <dc:creator>Kelly</dc:creator>
  <cp:lastModifiedBy>Mills, Tom (Bourbon County)</cp:lastModifiedBy>
  <cp:revision>18</cp:revision>
  <dcterms:created xsi:type="dcterms:W3CDTF">2015-03-12T00:52:42Z</dcterms:created>
  <dcterms:modified xsi:type="dcterms:W3CDTF">2015-03-13T14:26:31Z</dcterms:modified>
</cp:coreProperties>
</file>