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1" r:id="rId3"/>
    <p:sldId id="262" r:id="rId4"/>
    <p:sldId id="264" r:id="rId5"/>
    <p:sldId id="269" r:id="rId6"/>
    <p:sldId id="270" r:id="rId7"/>
    <p:sldId id="271" r:id="rId8"/>
    <p:sldId id="272" r:id="rId9"/>
    <p:sldId id="273" r:id="rId10"/>
    <p:sldId id="257" r:id="rId11"/>
    <p:sldId id="266" r:id="rId12"/>
    <p:sldId id="267" r:id="rId13"/>
    <p:sldId id="259" r:id="rId14"/>
    <p:sldId id="258" r:id="rId15"/>
    <p:sldId id="277" r:id="rId16"/>
    <p:sldId id="276" r:id="rId17"/>
    <p:sldId id="260" r:id="rId18"/>
    <p:sldId id="274" r:id="rId19"/>
    <p:sldId id="268" r:id="rId20"/>
  </p:sldIdLst>
  <p:sldSz cx="9144000" cy="6858000" type="screen4x3"/>
  <p:notesSz cx="7045325" cy="9345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996" y="-78"/>
      </p:cViewPr>
      <p:guideLst>
        <p:guide orient="horz" pos="2944"/>
        <p:guide pos="221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>
              <a:defRPr sz="1200"/>
            </a:lvl1pPr>
          </a:lstStyle>
          <a:p>
            <a:fld id="{3D3916E0-BB1A-49A0-AF77-1A173ED041FB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r">
              <a:defRPr sz="1200"/>
            </a:lvl1pPr>
          </a:lstStyle>
          <a:p>
            <a:fld id="{846F9939-965B-408E-A33C-B0650D902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54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>
              <a:defRPr sz="1200"/>
            </a:lvl1pPr>
          </a:lstStyle>
          <a:p>
            <a:fld id="{5729F3C3-CD31-4508-99E9-AB142A441827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62" tIns="46831" rIns="93662" bIns="468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6"/>
            <a:ext cx="5636260" cy="4205526"/>
          </a:xfrm>
          <a:prstGeom prst="rect">
            <a:avLst/>
          </a:prstGeom>
        </p:spPr>
        <p:txBody>
          <a:bodyPr vert="horz" lIns="93662" tIns="46831" rIns="93662" bIns="468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r">
              <a:defRPr sz="1200"/>
            </a:lvl1pPr>
          </a:lstStyle>
          <a:p>
            <a:fld id="{79ABC5C7-C4D0-4647-A6BE-3589E8B8B9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32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 wrote</a:t>
            </a:r>
            <a:r>
              <a:rPr lang="en-US" baseline="0" dirty="0" smtClean="0"/>
              <a:t> from experience – not necessarily the experience of a migrant worker, but something akin to that from his childhood.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BC5C7-C4D0-4647-A6BE-3589E8B8B92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F7B0BCA-D404-4442-BDF4-7626AC89187D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FF5A2E3-DFEF-471A-94E9-761D990F6E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7B0BCA-D404-4442-BDF4-7626AC89187D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F5A2E3-DFEF-471A-94E9-761D990F6E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7B0BCA-D404-4442-BDF4-7626AC89187D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F5A2E3-DFEF-471A-94E9-761D990F6E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7B0BCA-D404-4442-BDF4-7626AC89187D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F5A2E3-DFEF-471A-94E9-761D990F6E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F7B0BCA-D404-4442-BDF4-7626AC89187D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FF5A2E3-DFEF-471A-94E9-761D990F6E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7B0BCA-D404-4442-BDF4-7626AC89187D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FF5A2E3-DFEF-471A-94E9-761D990F6E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7B0BCA-D404-4442-BDF4-7626AC89187D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FF5A2E3-DFEF-471A-94E9-761D990F6E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7B0BCA-D404-4442-BDF4-7626AC89187D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F5A2E3-DFEF-471A-94E9-761D990F6E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7B0BCA-D404-4442-BDF4-7626AC89187D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F5A2E3-DFEF-471A-94E9-761D990F6E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F7B0BCA-D404-4442-BDF4-7626AC89187D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FF5A2E3-DFEF-471A-94E9-761D990F6E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F7B0BCA-D404-4442-BDF4-7626AC89187D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FF5A2E3-DFEF-471A-94E9-761D990F6E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F7B0BCA-D404-4442-BDF4-7626AC89187D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FF5A2E3-DFEF-471A-94E9-761D990F6E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915400" cy="1470025"/>
          </a:xfrm>
        </p:spPr>
        <p:txBody>
          <a:bodyPr>
            <a:normAutofit/>
          </a:bodyPr>
          <a:lstStyle/>
          <a:p>
            <a:pPr algn="ctr"/>
            <a:r>
              <a:rPr lang="en-US" sz="6000" u="sng" dirty="0" smtClean="0"/>
              <a:t>Of Mice and Men</a:t>
            </a:r>
            <a:endParaRPr lang="en-US" sz="60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819400"/>
            <a:ext cx="4724400" cy="1752600"/>
          </a:xfrm>
        </p:spPr>
        <p:txBody>
          <a:bodyPr>
            <a:normAutofit/>
          </a:bodyPr>
          <a:lstStyle/>
          <a:p>
            <a:pPr lvl="2"/>
            <a:r>
              <a:rPr lang="en-US" sz="3100" b="1" dirty="0" smtClean="0"/>
              <a:t>_________________</a:t>
            </a:r>
          </a:p>
          <a:p>
            <a:pPr lvl="2"/>
            <a:r>
              <a:rPr lang="en-US" sz="3100" b="1" dirty="0" smtClean="0"/>
              <a:t>_______________</a:t>
            </a:r>
            <a:endParaRPr lang="en-US" sz="31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67256"/>
            <a:ext cx="3327400" cy="519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3820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Setting – 1930s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3200400"/>
            <a:ext cx="5791200" cy="36576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_______________________</a:t>
            </a:r>
          </a:p>
          <a:p>
            <a:pPr lvl="1"/>
            <a:r>
              <a:rPr lang="en-US" dirty="0" smtClean="0"/>
              <a:t>Severe economic crisis supposedly precipitated by the US stock-market crash of 1929</a:t>
            </a:r>
          </a:p>
          <a:p>
            <a:pPr lvl="1"/>
            <a:r>
              <a:rPr lang="en-US" dirty="0" smtClean="0"/>
              <a:t>Average salary $1,368</a:t>
            </a:r>
          </a:p>
          <a:p>
            <a:pPr lvl="1"/>
            <a:r>
              <a:rPr lang="en-US" dirty="0" smtClean="0"/>
              <a:t>Bread cost 9¢ a loaf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124200"/>
            <a:ext cx="248021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295400"/>
            <a:ext cx="23431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8600"/>
            <a:ext cx="1981200" cy="263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4008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The Dust Bowl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6781800" cy="2362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Drought in </a:t>
            </a:r>
            <a:r>
              <a:rPr lang="en-US" u="sng" dirty="0" smtClean="0"/>
              <a:t>		</a:t>
            </a:r>
            <a:r>
              <a:rPr lang="en-US" dirty="0" smtClean="0"/>
              <a:t>, </a:t>
            </a:r>
            <a:r>
              <a:rPr lang="en-US" dirty="0" smtClean="0"/>
              <a:t>dust storms in 1932</a:t>
            </a:r>
          </a:p>
          <a:p>
            <a:pPr lvl="1"/>
            <a:r>
              <a:rPr lang="en-US" dirty="0" smtClean="0"/>
              <a:t>People’s farms were literally blown away in the Dust Bowl</a:t>
            </a:r>
          </a:p>
          <a:p>
            <a:r>
              <a:rPr lang="en-US" dirty="0" smtClean="0"/>
              <a:t>Families hoped to find work in California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511295"/>
            <a:ext cx="5486401" cy="334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5867400" y="5029200"/>
            <a:ext cx="533400" cy="53340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886200"/>
            <a:ext cx="1600200" cy="276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 l="6000" r="6000" b="5942"/>
          <a:stretch>
            <a:fillRect/>
          </a:stretch>
        </p:blipFill>
        <p:spPr bwMode="auto">
          <a:xfrm>
            <a:off x="6781800" y="304800"/>
            <a:ext cx="2057399" cy="189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32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Migrant Workers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373380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u="sng" dirty="0" smtClean="0"/>
              <a:t>___________________</a:t>
            </a:r>
            <a:r>
              <a:rPr lang="en-US" dirty="0" smtClean="0"/>
              <a:t>moved </a:t>
            </a:r>
            <a:r>
              <a:rPr lang="en-US" dirty="0" smtClean="0"/>
              <a:t>to follow the crops</a:t>
            </a:r>
          </a:p>
          <a:p>
            <a:pPr lvl="1"/>
            <a:r>
              <a:rPr lang="en-US" dirty="0" smtClean="0"/>
              <a:t>Work of 350 men could now be done by 5</a:t>
            </a:r>
          </a:p>
          <a:p>
            <a:pPr lvl="1"/>
            <a:r>
              <a:rPr lang="en-US" dirty="0" smtClean="0"/>
              <a:t>Workers would earn $2.50-$3/day + food and basic accommodations</a:t>
            </a:r>
          </a:p>
          <a:p>
            <a:endParaRPr lang="en-US" sz="2000" dirty="0" smtClean="0"/>
          </a:p>
          <a:p>
            <a:r>
              <a:rPr lang="en-US" dirty="0" smtClean="0"/>
              <a:t>Too many migrants in California led to families being turned away at the borders, and a decrease in wage.  Many workers couldn’t support their families.</a:t>
            </a:r>
          </a:p>
          <a:p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648200"/>
            <a:ext cx="2667000" cy="195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648200"/>
            <a:ext cx="1860955" cy="191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4648200"/>
            <a:ext cx="2562225" cy="195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/>
          <a:srcRect t="3544" r="7143" b="7708"/>
          <a:stretch>
            <a:fillRect/>
          </a:stretch>
        </p:blipFill>
        <p:spPr bwMode="auto">
          <a:xfrm>
            <a:off x="1143000" y="0"/>
            <a:ext cx="6858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Setting – California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3810000"/>
          </a:xfrm>
        </p:spPr>
        <p:txBody>
          <a:bodyPr>
            <a:normAutofit/>
          </a:bodyPr>
          <a:lstStyle/>
          <a:p>
            <a:r>
              <a:rPr lang="en-US" dirty="0" smtClean="0"/>
              <a:t>Soledad, CA</a:t>
            </a:r>
          </a:p>
          <a:p>
            <a:pPr lvl="1"/>
            <a:r>
              <a:rPr lang="en-US" dirty="0" smtClean="0"/>
              <a:t>Soledad means solitude</a:t>
            </a:r>
          </a:p>
          <a:p>
            <a:pPr lvl="1">
              <a:buNone/>
            </a:pPr>
            <a:r>
              <a:rPr lang="en-US" dirty="0" smtClean="0"/>
              <a:t>	or loneliness</a:t>
            </a:r>
          </a:p>
          <a:p>
            <a:r>
              <a:rPr lang="en-US" dirty="0" smtClean="0"/>
              <a:t>3 specific settings</a:t>
            </a:r>
          </a:p>
          <a:p>
            <a:pPr lvl="1"/>
            <a:r>
              <a:rPr lang="en-US" dirty="0" smtClean="0"/>
              <a:t>Along the banks of the 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Salinas River</a:t>
            </a:r>
          </a:p>
          <a:p>
            <a:pPr lvl="1"/>
            <a:r>
              <a:rPr lang="en-US" dirty="0" smtClean="0"/>
              <a:t>In the ranch bunk house</a:t>
            </a:r>
          </a:p>
          <a:p>
            <a:pPr lvl="1"/>
            <a:r>
              <a:rPr lang="en-US" dirty="0" smtClean="0"/>
              <a:t>In the </a:t>
            </a:r>
            <a:r>
              <a:rPr lang="en-US" u="sng" dirty="0"/>
              <a:t>	</a:t>
            </a:r>
            <a:r>
              <a:rPr lang="en-US" u="sng" dirty="0" smtClean="0"/>
              <a:t>			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17284"/>
          <a:stretch>
            <a:fillRect/>
          </a:stretch>
        </p:blipFill>
        <p:spPr bwMode="auto">
          <a:xfrm>
            <a:off x="5029200" y="1447800"/>
            <a:ext cx="356206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343400"/>
            <a:ext cx="2743200" cy="203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 l="6452" t="9990" r="12903"/>
          <a:stretch>
            <a:fillRect/>
          </a:stretch>
        </p:blipFill>
        <p:spPr bwMode="auto">
          <a:xfrm>
            <a:off x="2133600" y="5181600"/>
            <a:ext cx="2057400" cy="14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5943"/>
            <a:ext cx="8282353" cy="615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153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The American Dream!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Dreams for a </a:t>
            </a:r>
            <a:r>
              <a:rPr lang="en-US" u="sng" dirty="0" smtClean="0"/>
              <a:t>				</a:t>
            </a:r>
            <a:endParaRPr lang="en-US" u="sng" dirty="0" smtClean="0"/>
          </a:p>
          <a:p>
            <a:r>
              <a:rPr lang="en-US" dirty="0" smtClean="0"/>
              <a:t>Reasons:</a:t>
            </a:r>
          </a:p>
          <a:p>
            <a:pPr lvl="1"/>
            <a:r>
              <a:rPr lang="en-US" dirty="0" smtClean="0"/>
              <a:t>Escape from persecution or poverty</a:t>
            </a:r>
          </a:p>
          <a:p>
            <a:pPr lvl="1"/>
            <a:r>
              <a:rPr lang="en-US" dirty="0" smtClean="0"/>
              <a:t>To make a new life for themselves or their families</a:t>
            </a:r>
          </a:p>
          <a:p>
            <a:pPr lvl="1"/>
            <a:r>
              <a:rPr lang="en-US" dirty="0" smtClean="0"/>
              <a:t>$$$$$$$$ &amp; Gold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Disabled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People were </a:t>
            </a:r>
            <a:r>
              <a:rPr lang="en-US" u="sng" dirty="0"/>
              <a:t>	</a:t>
            </a:r>
            <a:r>
              <a:rPr lang="en-US" u="sng" dirty="0" smtClean="0"/>
              <a:t>	__________         </a:t>
            </a:r>
            <a:r>
              <a:rPr lang="en-US" dirty="0" smtClean="0"/>
              <a:t>against </a:t>
            </a:r>
            <a:r>
              <a:rPr lang="en-US" dirty="0" smtClean="0"/>
              <a:t>based on the color of their skin</a:t>
            </a:r>
          </a:p>
          <a:p>
            <a:r>
              <a:rPr lang="en-US" dirty="0" smtClean="0"/>
              <a:t>How much more would people be discriminated against for their legitimate handicaps?</a:t>
            </a:r>
          </a:p>
          <a:p>
            <a:r>
              <a:rPr lang="en-US" dirty="0" smtClean="0"/>
              <a:t>In the 1930s, people were just starting to raise awareness about disabilities. 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981200"/>
            <a:ext cx="223164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Themes of the Novel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Friendship</a:t>
            </a:r>
          </a:p>
          <a:p>
            <a:r>
              <a:rPr lang="en-US" dirty="0" smtClean="0"/>
              <a:t>Loneliness</a:t>
            </a:r>
          </a:p>
          <a:p>
            <a:r>
              <a:rPr lang="en-US" dirty="0" smtClean="0"/>
              <a:t>_______________of </a:t>
            </a:r>
            <a:r>
              <a:rPr lang="en-US" dirty="0" smtClean="0"/>
              <a:t>the world</a:t>
            </a:r>
          </a:p>
          <a:p>
            <a:r>
              <a:rPr lang="en-US" dirty="0" smtClean="0"/>
              <a:t>Worth of an individual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err="1" smtClean="0"/>
              <a:t>Lennie</a:t>
            </a:r>
            <a:r>
              <a:rPr lang="en-US" sz="5400" dirty="0" smtClean="0"/>
              <a:t> and George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Lennie</a:t>
            </a:r>
            <a:r>
              <a:rPr lang="en-US" dirty="0" smtClean="0"/>
              <a:t> has a mental disability</a:t>
            </a:r>
          </a:p>
          <a:p>
            <a:endParaRPr lang="en-US" dirty="0" smtClean="0"/>
          </a:p>
          <a:p>
            <a:r>
              <a:rPr lang="en-US" dirty="0" smtClean="0"/>
              <a:t>George is his caregiver, of sorts</a:t>
            </a:r>
          </a:p>
          <a:p>
            <a:endParaRPr lang="en-US" dirty="0"/>
          </a:p>
          <a:p>
            <a:r>
              <a:rPr lang="en-US" dirty="0" smtClean="0"/>
              <a:t>It’s important to understand that </a:t>
            </a:r>
            <a:r>
              <a:rPr lang="en-US" dirty="0" err="1" smtClean="0"/>
              <a:t>Lennie</a:t>
            </a:r>
            <a:r>
              <a:rPr lang="en-US" dirty="0" smtClean="0"/>
              <a:t> has a disability in order understand George’s motivations for his actions.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John Steinbeck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/>
          <a:lstStyle/>
          <a:p>
            <a:r>
              <a:rPr lang="en-US" dirty="0" smtClean="0"/>
              <a:t>Born in </a:t>
            </a:r>
            <a:r>
              <a:rPr lang="en-US" b="1" u="sng" dirty="0" smtClean="0"/>
              <a:t>________________</a:t>
            </a:r>
          </a:p>
          <a:p>
            <a:r>
              <a:rPr lang="en-US" dirty="0" smtClean="0"/>
              <a:t>Lived 1902-1968</a:t>
            </a:r>
          </a:p>
          <a:p>
            <a:r>
              <a:rPr lang="en-US" dirty="0" smtClean="0"/>
              <a:t>He spent his summers working on ranches near his home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600200"/>
            <a:ext cx="3352800" cy="406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i="1" u="sng" dirty="0" smtClean="0"/>
              <a:t>___________</a:t>
            </a:r>
            <a:r>
              <a:rPr lang="en-US" dirty="0" smtClean="0"/>
              <a:t>is longer than a short story, shorter than a novel</a:t>
            </a:r>
          </a:p>
          <a:p>
            <a:r>
              <a:rPr lang="en-US" dirty="0" smtClean="0"/>
              <a:t>Won the Pulitzer Prize in 1937</a:t>
            </a:r>
          </a:p>
          <a:p>
            <a:r>
              <a:rPr lang="en-US" dirty="0" smtClean="0"/>
              <a:t>It is a </a:t>
            </a:r>
            <a:r>
              <a:rPr lang="en-US" u="sng" dirty="0" smtClean="0"/>
              <a:t>banned</a:t>
            </a:r>
            <a:r>
              <a:rPr lang="en-US" dirty="0" smtClean="0"/>
              <a:t> book</a:t>
            </a:r>
          </a:p>
          <a:p>
            <a:pPr lvl="1"/>
            <a:r>
              <a:rPr lang="en-US" dirty="0" smtClean="0"/>
              <a:t>Vulgar language</a:t>
            </a:r>
          </a:p>
          <a:p>
            <a:pPr lvl="2"/>
            <a:r>
              <a:rPr lang="en-US" dirty="0" smtClean="0"/>
              <a:t>Profanity, racial slurs, blasphemy</a:t>
            </a:r>
          </a:p>
          <a:p>
            <a:pPr lvl="1"/>
            <a:r>
              <a:rPr lang="en-US" dirty="0" smtClean="0"/>
              <a:t>Anti-business</a:t>
            </a:r>
          </a:p>
          <a:p>
            <a:pPr lvl="1"/>
            <a:r>
              <a:rPr lang="en-US" dirty="0" smtClean="0"/>
              <a:t>Unpatriotic</a:t>
            </a:r>
          </a:p>
          <a:p>
            <a:pPr lvl="1"/>
            <a:r>
              <a:rPr lang="en-US" dirty="0" smtClean="0"/>
              <a:t>Violence</a:t>
            </a:r>
          </a:p>
          <a:p>
            <a:pPr lvl="1"/>
            <a:r>
              <a:rPr lang="en-US" dirty="0" smtClean="0"/>
              <a:t>“does not represent traditional values”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274638"/>
            <a:ext cx="4648200" cy="1143000"/>
          </a:xfrm>
        </p:spPr>
        <p:txBody>
          <a:bodyPr/>
          <a:lstStyle/>
          <a:p>
            <a:pPr algn="ctr"/>
            <a:r>
              <a:rPr lang="en-US" dirty="0" smtClean="0"/>
              <a:t> The Title: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648200" cy="4525963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“The best laid plans </a:t>
            </a:r>
          </a:p>
          <a:p>
            <a:pPr algn="ctr">
              <a:buNone/>
            </a:pPr>
            <a:r>
              <a:rPr lang="en-US" dirty="0" smtClean="0"/>
              <a:t>of mice and men </a:t>
            </a:r>
          </a:p>
          <a:p>
            <a:pPr algn="ctr">
              <a:buNone/>
            </a:pPr>
            <a:r>
              <a:rPr lang="en-US" dirty="0" smtClean="0"/>
              <a:t>often go awry.”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2000" dirty="0"/>
              <a:t>-</a:t>
            </a:r>
            <a:r>
              <a:rPr lang="en-US" sz="2000" dirty="0" smtClean="0"/>
              <a:t>Robert Burns</a:t>
            </a:r>
          </a:p>
          <a:p>
            <a:pPr algn="ctr">
              <a:buNone/>
            </a:pPr>
            <a:endParaRPr lang="en-US" sz="2000" dirty="0"/>
          </a:p>
          <a:p>
            <a:pPr algn="ctr">
              <a:buNone/>
            </a:pPr>
            <a:r>
              <a:rPr lang="en-US" sz="2000" dirty="0" smtClean="0"/>
              <a:t>What does this mean??</a:t>
            </a:r>
            <a:endParaRPr lang="en-US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131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Style of Novel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Steinbeck set out to create a new literary form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Some call the book a “play-novelette”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He developed the characters through </a:t>
            </a:r>
            <a:r>
              <a:rPr lang="en-US" sz="2800" b="1" u="sng" dirty="0" smtClean="0"/>
              <a:t>___________ </a:t>
            </a:r>
            <a:r>
              <a:rPr lang="en-US" sz="2800" dirty="0" smtClean="0"/>
              <a:t>and </a:t>
            </a:r>
            <a:r>
              <a:rPr lang="en-US" sz="2800" b="1" u="sng" dirty="0" smtClean="0"/>
              <a:t>________  </a:t>
            </a:r>
            <a:r>
              <a:rPr lang="en-US" sz="2800" dirty="0" smtClean="0"/>
              <a:t>rather than letting the reader in on their thoughts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He starts each scene with a description of the </a:t>
            </a:r>
            <a:r>
              <a:rPr lang="en-US" sz="2800" b="1" u="sng" dirty="0" smtClean="0"/>
              <a:t>					</a:t>
            </a:r>
            <a:r>
              <a:rPr lang="en-US" sz="2800" dirty="0" smtClean="0"/>
              <a:t>, much like a play is staged around its sets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The action in each chapter follows the pattern of drama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Dialogue is used to reveal characters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Language of the Novel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500" dirty="0" smtClean="0"/>
              <a:t>Steinbeck’s language in his descriptions of nature is full of </a:t>
            </a:r>
            <a:r>
              <a:rPr lang="en-US" sz="3500" b="1" u="sng" dirty="0"/>
              <a:t>	</a:t>
            </a:r>
            <a:r>
              <a:rPr lang="en-US" sz="3500" b="1" u="sng" dirty="0" smtClean="0"/>
              <a:t>			 </a:t>
            </a:r>
            <a:r>
              <a:rPr lang="en-US" sz="3500" dirty="0" smtClean="0"/>
              <a:t>and </a:t>
            </a:r>
            <a:r>
              <a:rPr lang="en-US" sz="3500" b="1" u="sng" dirty="0" smtClean="0"/>
              <a:t>					</a:t>
            </a:r>
            <a:r>
              <a:rPr lang="en-US" sz="3500" dirty="0" smtClean="0"/>
              <a:t>	</a:t>
            </a:r>
          </a:p>
          <a:p>
            <a:r>
              <a:rPr lang="en-US" sz="3500" dirty="0" smtClean="0"/>
              <a:t>Since the story is about laborers, it is appropriate that their dialogue is unrefined and realistic</a:t>
            </a:r>
          </a:p>
          <a:p>
            <a:pPr lvl="1"/>
            <a:r>
              <a:rPr lang="en-US" sz="3000" dirty="0" smtClean="0"/>
              <a:t>Slang, profanity, and uneducated pronunciation</a:t>
            </a:r>
          </a:p>
          <a:p>
            <a:pPr lvl="1"/>
            <a:r>
              <a:rPr lang="en-US" sz="3000" dirty="0" smtClean="0"/>
              <a:t>The </a:t>
            </a:r>
            <a:r>
              <a:rPr lang="en-US" sz="3000" i="1" dirty="0" smtClean="0"/>
              <a:t>coarseness</a:t>
            </a:r>
            <a:r>
              <a:rPr lang="en-US" sz="3000" dirty="0" smtClean="0"/>
              <a:t> of the language contrasts with the </a:t>
            </a:r>
            <a:r>
              <a:rPr lang="en-US" sz="3000" i="1" dirty="0" smtClean="0"/>
              <a:t>tender</a:t>
            </a:r>
            <a:r>
              <a:rPr lang="en-US" sz="3000" dirty="0" smtClean="0"/>
              <a:t> motives of the main characters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Point of View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Story is told through </a:t>
            </a:r>
            <a:r>
              <a:rPr lang="en-US" b="1" u="sng" dirty="0" smtClean="0"/>
              <a:t>				</a:t>
            </a:r>
            <a:r>
              <a:rPr lang="en-US" dirty="0" smtClean="0"/>
              <a:t> point of view	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Reader is not directly let in on the thoughts of the character or their feelings about themselves and others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Reader must draw his/her own conclusions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Helps reader feel the information presented is in a straightforward manner and that no information has been left out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u="sng" dirty="0" smtClean="0"/>
              <a:t>_____________ </a:t>
            </a:r>
            <a:r>
              <a:rPr lang="en-US" sz="3600" dirty="0" smtClean="0"/>
              <a:t>and </a:t>
            </a:r>
            <a:r>
              <a:rPr lang="en-US" sz="3600" b="1" u="sng" dirty="0" smtClean="0"/>
              <a:t>__________________</a:t>
            </a:r>
            <a:r>
              <a:rPr lang="en-US" sz="3600" dirty="0" smtClean="0"/>
              <a:t>determine the mood and help the unfolding of the plot</a:t>
            </a:r>
          </a:p>
          <a:p>
            <a:pPr lvl="1"/>
            <a:r>
              <a:rPr lang="en-US" sz="2800" dirty="0" smtClean="0"/>
              <a:t>The time is during the Depression years, when people had little but the clothes on their backs</a:t>
            </a:r>
          </a:p>
          <a:p>
            <a:pPr lvl="1"/>
            <a:r>
              <a:rPr lang="en-US" sz="2800" dirty="0" smtClean="0"/>
              <a:t>Many were homeless and wandered the countryside picking up odd jobs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The place is a </a:t>
            </a:r>
            <a:r>
              <a:rPr lang="en-US" sz="3600" u="sng" dirty="0" smtClean="0"/>
              <a:t>				 </a:t>
            </a:r>
            <a:r>
              <a:rPr lang="en-US" sz="3600" dirty="0" smtClean="0"/>
              <a:t>near Salinas River in California. </a:t>
            </a:r>
          </a:p>
          <a:p>
            <a:pPr lvl="1"/>
            <a:r>
              <a:rPr lang="en-US" sz="2800" dirty="0" smtClean="0"/>
              <a:t>His descriptions of the riverbank and barn scenes contrast with the bunkhouse setting</a:t>
            </a:r>
          </a:p>
          <a:p>
            <a:pPr lvl="1"/>
            <a:r>
              <a:rPr lang="en-US" sz="2800" dirty="0" smtClean="0"/>
              <a:t>The natural scenes evoke a sense of beauty and openness</a:t>
            </a:r>
          </a:p>
          <a:p>
            <a:pPr lvl="1"/>
            <a:r>
              <a:rPr lang="en-US" sz="2800" dirty="0" smtClean="0"/>
              <a:t>The indoor scenes evoke starkness and imprisonment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1723</TotalTime>
  <Words>386</Words>
  <Application>Microsoft Office PowerPoint</Application>
  <PresentationFormat>On-screen Show (4:3)</PresentationFormat>
  <Paragraphs>99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Foundry</vt:lpstr>
      <vt:lpstr>Of Mice and Men</vt:lpstr>
      <vt:lpstr>John Steinbeck</vt:lpstr>
      <vt:lpstr>The Book</vt:lpstr>
      <vt:lpstr> The Title:</vt:lpstr>
      <vt:lpstr>Style of Novel</vt:lpstr>
      <vt:lpstr>Language of the Novel</vt:lpstr>
      <vt:lpstr>Point of View</vt:lpstr>
      <vt:lpstr>Setting</vt:lpstr>
      <vt:lpstr>Setting</vt:lpstr>
      <vt:lpstr>Setting – 1930s</vt:lpstr>
      <vt:lpstr>The Dust Bowl</vt:lpstr>
      <vt:lpstr>Migrant Workers</vt:lpstr>
      <vt:lpstr>PowerPoint Presentation</vt:lpstr>
      <vt:lpstr>Setting – California</vt:lpstr>
      <vt:lpstr>PowerPoint Presentation</vt:lpstr>
      <vt:lpstr>The American Dream!</vt:lpstr>
      <vt:lpstr>Disabled</vt:lpstr>
      <vt:lpstr>Themes of the Novel</vt:lpstr>
      <vt:lpstr>Lennie and George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 Mice and Men</dc:title>
  <dc:creator>Bethany Jean Phillis</dc:creator>
  <cp:lastModifiedBy>Mills, Tom (Bourbon County)</cp:lastModifiedBy>
  <cp:revision>135</cp:revision>
  <cp:lastPrinted>2013-12-03T16:28:22Z</cp:lastPrinted>
  <dcterms:created xsi:type="dcterms:W3CDTF">2010-03-03T22:05:39Z</dcterms:created>
  <dcterms:modified xsi:type="dcterms:W3CDTF">2015-03-27T17:09:19Z</dcterms:modified>
</cp:coreProperties>
</file>