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2D0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9" d="100"/>
          <a:sy n="69" d="100"/>
        </p:scale>
        <p:origin x="-1422"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307703B9-792B-486C-9948-DCEE1C78BC6E}" type="datetimeFigureOut">
              <a:rPr lang="en-US" smtClean="0"/>
              <a:t>3/13/2015</a:t>
            </a:fld>
            <a:endParaRPr lang="en-US"/>
          </a:p>
        </p:txBody>
      </p:sp>
      <p:sp>
        <p:nvSpPr>
          <p:cNvPr id="17" name="Slide Number Placeholder 16"/>
          <p:cNvSpPr>
            <a:spLocks noGrp="1"/>
          </p:cNvSpPr>
          <p:nvPr>
            <p:ph type="sldNum" sz="quarter" idx="11"/>
          </p:nvPr>
        </p:nvSpPr>
        <p:spPr/>
        <p:txBody>
          <a:bodyPr/>
          <a:lstStyle/>
          <a:p>
            <a:fld id="{C548B7DF-2763-40F3-BF9D-BBDA459A4D0F}"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703B9-792B-486C-9948-DCEE1C78BC6E}"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B7DF-2763-40F3-BF9D-BBDA459A4D0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07703B9-792B-486C-9948-DCEE1C78BC6E}" type="datetimeFigureOut">
              <a:rPr lang="en-US" smtClean="0"/>
              <a:t>3/13/2015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548B7DF-2763-40F3-BF9D-BBDA459A4D0F}"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307703B9-792B-486C-9948-DCEE1C78BC6E}" type="datetimeFigureOut">
              <a:rPr lang="en-US" smtClean="0"/>
              <a:t>3/13/2015</a:t>
            </a:fld>
            <a:endParaRPr lang="en-US"/>
          </a:p>
        </p:txBody>
      </p:sp>
      <p:sp>
        <p:nvSpPr>
          <p:cNvPr id="12" name="Slide Number Placeholder 11"/>
          <p:cNvSpPr>
            <a:spLocks noGrp="1"/>
          </p:cNvSpPr>
          <p:nvPr>
            <p:ph type="sldNum" sz="quarter" idx="15"/>
          </p:nvPr>
        </p:nvSpPr>
        <p:spPr/>
        <p:txBody>
          <a:bodyPr/>
          <a:lstStyle/>
          <a:p>
            <a:fld id="{C548B7DF-2763-40F3-BF9D-BBDA459A4D0F}"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307703B9-792B-486C-9948-DCEE1C78BC6E}" type="datetimeFigureOut">
              <a:rPr lang="en-US" smtClean="0"/>
              <a:t>3/13/2015</a:t>
            </a:fld>
            <a:endParaRPr lang="en-US"/>
          </a:p>
        </p:txBody>
      </p:sp>
      <p:sp>
        <p:nvSpPr>
          <p:cNvPr id="14" name="Slide Number Placeholder 13"/>
          <p:cNvSpPr>
            <a:spLocks noGrp="1"/>
          </p:cNvSpPr>
          <p:nvPr>
            <p:ph type="sldNum" sz="quarter" idx="11"/>
          </p:nvPr>
        </p:nvSpPr>
        <p:spPr/>
        <p:txBody>
          <a:bodyPr/>
          <a:lstStyle/>
          <a:p>
            <a:fld id="{C548B7DF-2763-40F3-BF9D-BBDA459A4D0F}"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307703B9-792B-486C-9948-DCEE1C78BC6E}" type="datetimeFigureOut">
              <a:rPr lang="en-US" smtClean="0"/>
              <a:t>3/13/2015</a:t>
            </a:fld>
            <a:endParaRPr lang="en-US"/>
          </a:p>
        </p:txBody>
      </p:sp>
      <p:sp>
        <p:nvSpPr>
          <p:cNvPr id="12" name="Slide Number Placeholder 11"/>
          <p:cNvSpPr>
            <a:spLocks noGrp="1"/>
          </p:cNvSpPr>
          <p:nvPr>
            <p:ph type="sldNum" sz="quarter" idx="16"/>
          </p:nvPr>
        </p:nvSpPr>
        <p:spPr/>
        <p:txBody>
          <a:bodyPr/>
          <a:lstStyle/>
          <a:p>
            <a:fld id="{C548B7DF-2763-40F3-BF9D-BBDA459A4D0F}"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307703B9-792B-486C-9948-DCEE1C78BC6E}" type="datetimeFigureOut">
              <a:rPr lang="en-US" smtClean="0"/>
              <a:t>3/13/2015</a:t>
            </a:fld>
            <a:endParaRPr lang="en-US"/>
          </a:p>
        </p:txBody>
      </p:sp>
      <p:sp>
        <p:nvSpPr>
          <p:cNvPr id="12" name="Slide Number Placeholder 11"/>
          <p:cNvSpPr>
            <a:spLocks noGrp="1"/>
          </p:cNvSpPr>
          <p:nvPr>
            <p:ph type="sldNum" sz="quarter" idx="17"/>
          </p:nvPr>
        </p:nvSpPr>
        <p:spPr/>
        <p:txBody>
          <a:bodyPr/>
          <a:lstStyle/>
          <a:p>
            <a:fld id="{C548B7DF-2763-40F3-BF9D-BBDA459A4D0F}"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307703B9-792B-486C-9948-DCEE1C78BC6E}" type="datetimeFigureOut">
              <a:rPr lang="en-US" smtClean="0"/>
              <a:t>3/13/2015</a:t>
            </a:fld>
            <a:endParaRPr lang="en-US"/>
          </a:p>
        </p:txBody>
      </p:sp>
      <p:sp>
        <p:nvSpPr>
          <p:cNvPr id="16" name="Slide Number Placeholder 15"/>
          <p:cNvSpPr>
            <a:spLocks noGrp="1"/>
          </p:cNvSpPr>
          <p:nvPr>
            <p:ph type="sldNum" sz="quarter" idx="11"/>
          </p:nvPr>
        </p:nvSpPr>
        <p:spPr/>
        <p:txBody>
          <a:bodyPr/>
          <a:lstStyle/>
          <a:p>
            <a:fld id="{C548B7DF-2763-40F3-BF9D-BBDA459A4D0F}"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307703B9-792B-486C-9948-DCEE1C78BC6E}" type="datetimeFigureOut">
              <a:rPr lang="en-US" smtClean="0"/>
              <a:t>3/13/2015</a:t>
            </a:fld>
            <a:endParaRPr lang="en-US"/>
          </a:p>
        </p:txBody>
      </p:sp>
      <p:sp>
        <p:nvSpPr>
          <p:cNvPr id="8" name="Slide Number Placeholder 7"/>
          <p:cNvSpPr>
            <a:spLocks noGrp="1"/>
          </p:cNvSpPr>
          <p:nvPr>
            <p:ph type="sldNum" sz="quarter" idx="11"/>
          </p:nvPr>
        </p:nvSpPr>
        <p:spPr/>
        <p:txBody>
          <a:bodyPr/>
          <a:lstStyle/>
          <a:p>
            <a:fld id="{C548B7DF-2763-40F3-BF9D-BBDA459A4D0F}"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307703B9-792B-486C-9948-DCEE1C78BC6E}" type="datetimeFigureOut">
              <a:rPr lang="en-US" smtClean="0"/>
              <a:t>3/13/2015</a:t>
            </a:fld>
            <a:endParaRPr lang="en-US"/>
          </a:p>
        </p:txBody>
      </p:sp>
      <p:sp>
        <p:nvSpPr>
          <p:cNvPr id="19" name="Slide Number Placeholder 18"/>
          <p:cNvSpPr>
            <a:spLocks noGrp="1"/>
          </p:cNvSpPr>
          <p:nvPr>
            <p:ph type="sldNum" sz="quarter" idx="16"/>
          </p:nvPr>
        </p:nvSpPr>
        <p:spPr/>
        <p:txBody>
          <a:bodyPr/>
          <a:lstStyle/>
          <a:p>
            <a:fld id="{C548B7DF-2763-40F3-BF9D-BBDA459A4D0F}"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307703B9-792B-486C-9948-DCEE1C78BC6E}" type="datetimeFigureOut">
              <a:rPr lang="en-US" smtClean="0"/>
              <a:t>3/13/2015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C548B7DF-2763-40F3-BF9D-BBDA459A4D0F}"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307703B9-792B-486C-9948-DCEE1C78BC6E}" type="datetimeFigureOut">
              <a:rPr lang="en-US" smtClean="0"/>
              <a:t>3/13/2015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C548B7DF-2763-40F3-BF9D-BBDA459A4D0F}"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2362200"/>
            <a:ext cx="4013200" cy="1107440"/>
          </a:xfrm>
        </p:spPr>
        <p:txBody>
          <a:bodyPr>
            <a:noAutofit/>
          </a:bodyPr>
          <a:lstStyle/>
          <a:p>
            <a:r>
              <a:rPr lang="en-US" sz="2400" dirty="0" smtClean="0">
                <a:solidFill>
                  <a:schemeClr val="bg1"/>
                </a:solidFill>
              </a:rPr>
              <a:t>Lindsay Haynes, </a:t>
            </a:r>
            <a:br>
              <a:rPr lang="en-US" sz="2400" dirty="0" smtClean="0">
                <a:solidFill>
                  <a:schemeClr val="bg1"/>
                </a:solidFill>
              </a:rPr>
            </a:br>
            <a:r>
              <a:rPr lang="en-US" sz="2400" dirty="0" smtClean="0">
                <a:solidFill>
                  <a:schemeClr val="bg1"/>
                </a:solidFill>
              </a:rPr>
              <a:t>Eric Moran, and Courtney Franklin </a:t>
            </a:r>
            <a:endParaRPr lang="en-US" sz="2400" dirty="0">
              <a:solidFill>
                <a:schemeClr val="bg1"/>
              </a:solidFill>
            </a:endParaRPr>
          </a:p>
        </p:txBody>
      </p:sp>
    </p:spTree>
    <p:extLst>
      <p:ext uri="{BB962C8B-B14F-4D97-AF65-F5344CB8AC3E}">
        <p14:creationId xmlns:p14="http://schemas.microsoft.com/office/powerpoint/2010/main" val="31347805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p:txBody>
          <a:bodyPr>
            <a:normAutofit fontScale="85000" lnSpcReduction="10000"/>
          </a:bodyPr>
          <a:lstStyle/>
          <a:p>
            <a:r>
              <a:rPr lang="en-US" sz="2400" dirty="0" smtClean="0"/>
              <a:t>The theme of nature is present throughout the book </a:t>
            </a:r>
            <a:r>
              <a:rPr lang="en-US" sz="2400" i="1" dirty="0" smtClean="0"/>
              <a:t>Frankenstein.</a:t>
            </a:r>
            <a:r>
              <a:rPr lang="en-US" sz="2400" dirty="0" smtClean="0"/>
              <a:t> It connects to Victor’s feelings and surroundings in many different situations. </a:t>
            </a:r>
          </a:p>
          <a:p>
            <a:endParaRPr lang="en-US" sz="2400" dirty="0"/>
          </a:p>
          <a:p>
            <a:r>
              <a:rPr lang="en-US" sz="2400" dirty="0" smtClean="0"/>
              <a:t>The theme of nature is used in one of the most well known children movies, </a:t>
            </a:r>
            <a:r>
              <a:rPr lang="en-US" sz="2400" i="1" dirty="0" smtClean="0"/>
              <a:t>Tarzan. </a:t>
            </a:r>
            <a:r>
              <a:rPr lang="en-US" sz="2400" dirty="0" smtClean="0"/>
              <a:t>The setting plays a huge roll in the movie because it is being the targeted by poachers who are trying to destroy his family. The poachers want the gorillas who are native to the land and who are family to Tarzan. </a:t>
            </a:r>
          </a:p>
          <a:p>
            <a:endParaRPr lang="en-US" sz="2400" dirty="0" smtClean="0"/>
          </a:p>
          <a:p>
            <a:r>
              <a:rPr lang="en-US" sz="2400" dirty="0" smtClean="0"/>
              <a:t>Another popular children's movie that shares the theme of nature is </a:t>
            </a:r>
            <a:r>
              <a:rPr lang="en-US" sz="2400" i="1" dirty="0" smtClean="0"/>
              <a:t>Pocahontas</a:t>
            </a:r>
            <a:r>
              <a:rPr lang="en-US" sz="2400" dirty="0" smtClean="0"/>
              <a:t>. One of the first songs in the movie, “Colors in the Wind”, describes how nature impacts her native life. Pocahontas grew up of </a:t>
            </a:r>
            <a:r>
              <a:rPr lang="en-US" sz="2400" dirty="0"/>
              <a:t>N</a:t>
            </a:r>
            <a:r>
              <a:rPr lang="en-US" sz="2400" dirty="0" smtClean="0"/>
              <a:t>ative American territory  and it was invaded by the English. Her tribe desperately tried to save their land from the English men destroying it.  </a:t>
            </a:r>
            <a:endParaRPr lang="en-US" sz="2400" dirty="0"/>
          </a:p>
        </p:txBody>
      </p:sp>
      <p:sp>
        <p:nvSpPr>
          <p:cNvPr id="2" name="Title 1"/>
          <p:cNvSpPr>
            <a:spLocks noGrp="1"/>
          </p:cNvSpPr>
          <p:nvPr>
            <p:ph type="title"/>
          </p:nvPr>
        </p:nvSpPr>
        <p:spPr>
          <a:xfrm>
            <a:off x="2590800" y="990600"/>
            <a:ext cx="4114800" cy="701040"/>
          </a:xfrm>
        </p:spPr>
        <p:txBody>
          <a:bodyPr/>
          <a:lstStyle/>
          <a:p>
            <a:r>
              <a:rPr lang="en-US" dirty="0" smtClean="0">
                <a:solidFill>
                  <a:schemeClr val="bg1"/>
                </a:solidFill>
              </a:rPr>
              <a:t>Theme: Nature </a:t>
            </a:r>
            <a:endParaRPr lang="en-US" dirty="0">
              <a:solidFill>
                <a:schemeClr val="bg1"/>
              </a:solidFill>
            </a:endParaRPr>
          </a:p>
        </p:txBody>
      </p:sp>
    </p:spTree>
    <p:extLst>
      <p:ext uri="{BB962C8B-B14F-4D97-AF65-F5344CB8AC3E}">
        <p14:creationId xmlns:p14="http://schemas.microsoft.com/office/powerpoint/2010/main" val="2874901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2057400"/>
            <a:ext cx="8229600" cy="4075176"/>
          </a:xfrm>
        </p:spPr>
        <p:txBody>
          <a:bodyPr/>
          <a:lstStyle/>
          <a:p>
            <a:r>
              <a:rPr lang="en-US" sz="2800" dirty="0" smtClean="0"/>
              <a:t>In the novel </a:t>
            </a:r>
            <a:r>
              <a:rPr lang="en-US" sz="2800" i="1" dirty="0" smtClean="0"/>
              <a:t>Frankenstein</a:t>
            </a:r>
            <a:r>
              <a:rPr lang="en-US" sz="2800" dirty="0" smtClean="0"/>
              <a:t>, by Mary Shelley, nature is prominent through the different emotions Victor felt, which were reflected by the weather and nature itself.  </a:t>
            </a:r>
          </a:p>
          <a:p>
            <a:endParaRPr lang="en-US" dirty="0"/>
          </a:p>
        </p:txBody>
      </p:sp>
      <p:sp>
        <p:nvSpPr>
          <p:cNvPr id="2" name="Title 1"/>
          <p:cNvSpPr>
            <a:spLocks noGrp="1"/>
          </p:cNvSpPr>
          <p:nvPr>
            <p:ph type="title"/>
          </p:nvPr>
        </p:nvSpPr>
        <p:spPr/>
        <p:txBody>
          <a:bodyPr/>
          <a:lstStyle/>
          <a:p>
            <a:r>
              <a:rPr lang="en-US" dirty="0" smtClean="0">
                <a:solidFill>
                  <a:schemeClr val="bg1"/>
                </a:solidFill>
              </a:rPr>
              <a:t>Thesis Statement</a:t>
            </a:r>
            <a:endParaRPr lang="en-US" dirty="0">
              <a:solidFill>
                <a:schemeClr val="bg1"/>
              </a:solidFill>
            </a:endParaRPr>
          </a:p>
        </p:txBody>
      </p:sp>
    </p:spTree>
    <p:extLst>
      <p:ext uri="{BB962C8B-B14F-4D97-AF65-F5344CB8AC3E}">
        <p14:creationId xmlns:p14="http://schemas.microsoft.com/office/powerpoint/2010/main" val="2215771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2819400"/>
            <a:ext cx="8229600" cy="2620963"/>
          </a:xfrm>
        </p:spPr>
        <p:txBody>
          <a:bodyPr>
            <a:normAutofit lnSpcReduction="10000"/>
          </a:bodyPr>
          <a:lstStyle/>
          <a:p>
            <a:pPr marL="342900" indent="-342900" algn="l">
              <a:buFont typeface="Wingdings" pitchFamily="2" charset="2"/>
              <a:buChar char="v"/>
            </a:pPr>
            <a:r>
              <a:rPr lang="en-US" dirty="0" smtClean="0"/>
              <a:t>“I perceived the fallen leaves, had disappeared and that the young buds were shooting forth from the trees. It was a divine spring, and the season contributed greatly to my </a:t>
            </a:r>
            <a:r>
              <a:rPr lang="en-US" dirty="0" err="1" smtClean="0"/>
              <a:t>convalesance</a:t>
            </a:r>
            <a:r>
              <a:rPr lang="en-US" dirty="0" smtClean="0"/>
              <a:t>” (Shelley 48).   </a:t>
            </a:r>
          </a:p>
          <a:p>
            <a:pPr marL="342900" indent="-342900" algn="l">
              <a:buFont typeface="Wingdings" pitchFamily="2" charset="2"/>
              <a:buChar char="v"/>
            </a:pPr>
            <a:endParaRPr lang="en-US" dirty="0" smtClean="0"/>
          </a:p>
          <a:p>
            <a:pPr marL="342900" indent="-342900" algn="l">
              <a:buFont typeface="Wingdings" pitchFamily="2" charset="2"/>
              <a:buChar char="v"/>
            </a:pPr>
            <a:r>
              <a:rPr lang="en-US" dirty="0" smtClean="0"/>
              <a:t>Spring has finally arrived, symbolizing the fact that winter is over and Victor’s work to the monster is done. He is going to experience some happiness before he realizes what he has done and the weather changes shortly after. </a:t>
            </a:r>
            <a:endParaRPr lang="en-US" dirty="0"/>
          </a:p>
        </p:txBody>
      </p:sp>
      <p:sp>
        <p:nvSpPr>
          <p:cNvPr id="2" name="Title 1"/>
          <p:cNvSpPr>
            <a:spLocks noGrp="1"/>
          </p:cNvSpPr>
          <p:nvPr>
            <p:ph type="title"/>
          </p:nvPr>
        </p:nvSpPr>
        <p:spPr>
          <a:xfrm>
            <a:off x="1524000" y="228600"/>
            <a:ext cx="5943600" cy="2362200"/>
          </a:xfrm>
        </p:spPr>
        <p:txBody>
          <a:bodyPr>
            <a:noAutofit/>
          </a:bodyPr>
          <a:lstStyle/>
          <a:p>
            <a:r>
              <a:rPr lang="en-US" sz="2400" dirty="0" smtClean="0">
                <a:solidFill>
                  <a:schemeClr val="bg1"/>
                </a:solidFill>
              </a:rPr>
              <a:t>The awakening of the creature had a terrifying effect on Victor’s emotions but over time the effects of nature calmed him</a:t>
            </a:r>
            <a:r>
              <a:rPr lang="en-US" sz="3200" dirty="0" smtClean="0">
                <a:solidFill>
                  <a:schemeClr val="bg1"/>
                </a:solidFill>
              </a:rPr>
              <a:t>.  </a:t>
            </a:r>
            <a:endParaRPr lang="en-US" sz="3200" dirty="0">
              <a:solidFill>
                <a:schemeClr val="bg1"/>
              </a:solidFill>
            </a:endParaRPr>
          </a:p>
        </p:txBody>
      </p:sp>
    </p:spTree>
    <p:extLst>
      <p:ext uri="{BB962C8B-B14F-4D97-AF65-F5344CB8AC3E}">
        <p14:creationId xmlns:p14="http://schemas.microsoft.com/office/powerpoint/2010/main" val="1631523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2971800"/>
            <a:ext cx="8229600" cy="4075176"/>
          </a:xfrm>
        </p:spPr>
        <p:txBody>
          <a:bodyPr/>
          <a:lstStyle/>
          <a:p>
            <a:pPr marL="342900" indent="-342900" algn="l">
              <a:buFont typeface="Wingdings" pitchFamily="2" charset="2"/>
              <a:buChar char="v"/>
            </a:pPr>
            <a:r>
              <a:rPr lang="en-US" dirty="0" smtClean="0"/>
              <a:t>“The storm appeared to approach rapidly; and on landing I ascended a low hill, that I might observe its progress: it advanced the heavens clouded, and I soon felt the rain coming slowly in large drops, but its violence quickly increased” (Shelley 62).</a:t>
            </a:r>
          </a:p>
          <a:p>
            <a:pPr marL="342900" indent="-342900" algn="l">
              <a:buFont typeface="Wingdings" pitchFamily="2" charset="2"/>
              <a:buChar char="v"/>
            </a:pPr>
            <a:endParaRPr lang="en-US" dirty="0"/>
          </a:p>
          <a:p>
            <a:pPr marL="342900" indent="-342900" algn="l">
              <a:buFont typeface="Wingdings" pitchFamily="2" charset="2"/>
              <a:buChar char="v"/>
            </a:pPr>
            <a:r>
              <a:rPr lang="en-US" dirty="0" smtClean="0"/>
              <a:t>As Victor arrives to William’s spot of death, his mood and the weather becomes gloomy. As the storms rage increases, Victors rage does as well after seeing the monster. </a:t>
            </a:r>
          </a:p>
          <a:p>
            <a:pPr marL="342900" indent="-342900" algn="l">
              <a:buFont typeface="Wingdings" pitchFamily="2" charset="2"/>
              <a:buChar char="v"/>
            </a:pPr>
            <a:endParaRPr lang="en-US" dirty="0"/>
          </a:p>
          <a:p>
            <a:pPr marL="342900" indent="-342900" algn="l">
              <a:buFont typeface="Wingdings" pitchFamily="2" charset="2"/>
              <a:buChar char="v"/>
            </a:pPr>
            <a:endParaRPr lang="en-US" dirty="0"/>
          </a:p>
        </p:txBody>
      </p:sp>
      <p:sp>
        <p:nvSpPr>
          <p:cNvPr id="2" name="Title 1"/>
          <p:cNvSpPr>
            <a:spLocks noGrp="1"/>
          </p:cNvSpPr>
          <p:nvPr>
            <p:ph type="title"/>
          </p:nvPr>
        </p:nvSpPr>
        <p:spPr>
          <a:xfrm>
            <a:off x="2057400" y="457200"/>
            <a:ext cx="5257800" cy="2133600"/>
          </a:xfrm>
        </p:spPr>
        <p:txBody>
          <a:bodyPr>
            <a:noAutofit/>
          </a:bodyPr>
          <a:lstStyle/>
          <a:p>
            <a:r>
              <a:rPr lang="en-US" sz="2800" dirty="0" smtClean="0">
                <a:solidFill>
                  <a:schemeClr val="bg1"/>
                </a:solidFill>
              </a:rPr>
              <a:t>Williams death was not only present in Victor’s words but also in his surroundings. </a:t>
            </a:r>
            <a:endParaRPr lang="en-US" sz="2800" dirty="0">
              <a:solidFill>
                <a:schemeClr val="bg1"/>
              </a:solidFill>
            </a:endParaRPr>
          </a:p>
        </p:txBody>
      </p:sp>
    </p:spTree>
    <p:extLst>
      <p:ext uri="{BB962C8B-B14F-4D97-AF65-F5344CB8AC3E}">
        <p14:creationId xmlns:p14="http://schemas.microsoft.com/office/powerpoint/2010/main" val="22830550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3124200"/>
            <a:ext cx="8229600" cy="4075176"/>
          </a:xfrm>
        </p:spPr>
        <p:txBody>
          <a:bodyPr/>
          <a:lstStyle/>
          <a:p>
            <a:pPr marL="342900" indent="-342900" algn="l">
              <a:buFont typeface="Wingdings" pitchFamily="2" charset="2"/>
              <a:buChar char="v"/>
            </a:pPr>
            <a:r>
              <a:rPr lang="en-US" dirty="0" smtClean="0"/>
              <a:t>“Look also at the innumerable fish that are swimming in the water, where we can distinguish every pebble that lies at the bottom. What a divine day! How happy and serene all nature appears” (Shelley 183). </a:t>
            </a:r>
          </a:p>
          <a:p>
            <a:pPr marL="342900" indent="-342900" algn="l">
              <a:buFont typeface="Wingdings" pitchFamily="2" charset="2"/>
              <a:buChar char="v"/>
            </a:pPr>
            <a:endParaRPr lang="en-US" dirty="0"/>
          </a:p>
          <a:p>
            <a:pPr marL="342900" indent="-342900" algn="l">
              <a:buFont typeface="Wingdings" pitchFamily="2" charset="2"/>
              <a:buChar char="v"/>
            </a:pPr>
            <a:r>
              <a:rPr lang="en-US" dirty="0" smtClean="0"/>
              <a:t>Like stated before, Victor is very happy about his marriage with Elizabeth and the weather reflects that by the clear water and “happy nature”. This is just another example of how when Victor is happy, the weather reflects it. </a:t>
            </a:r>
            <a:endParaRPr lang="en-US" dirty="0"/>
          </a:p>
        </p:txBody>
      </p:sp>
      <p:sp>
        <p:nvSpPr>
          <p:cNvPr id="2" name="Title 1"/>
          <p:cNvSpPr>
            <a:spLocks noGrp="1"/>
          </p:cNvSpPr>
          <p:nvPr>
            <p:ph type="title"/>
          </p:nvPr>
        </p:nvSpPr>
        <p:spPr>
          <a:xfrm>
            <a:off x="2133600" y="609600"/>
            <a:ext cx="5181600" cy="2286000"/>
          </a:xfrm>
        </p:spPr>
        <p:txBody>
          <a:bodyPr>
            <a:noAutofit/>
          </a:bodyPr>
          <a:lstStyle/>
          <a:p>
            <a:r>
              <a:rPr lang="en-US" sz="2400" dirty="0" smtClean="0">
                <a:solidFill>
                  <a:schemeClr val="bg1"/>
                </a:solidFill>
              </a:rPr>
              <a:t>Victor’s happiness was at an all time high when he married Elizabeth but her death sent him and the weather into a dreary state. </a:t>
            </a:r>
            <a:endParaRPr lang="en-US" sz="2400" dirty="0">
              <a:solidFill>
                <a:schemeClr val="bg1"/>
              </a:solidFill>
            </a:endParaRPr>
          </a:p>
        </p:txBody>
      </p:sp>
    </p:spTree>
    <p:extLst>
      <p:ext uri="{BB962C8B-B14F-4D97-AF65-F5344CB8AC3E}">
        <p14:creationId xmlns:p14="http://schemas.microsoft.com/office/powerpoint/2010/main" val="37205834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3200400"/>
            <a:ext cx="8229600" cy="4075176"/>
          </a:xfrm>
        </p:spPr>
        <p:txBody>
          <a:bodyPr/>
          <a:lstStyle/>
          <a:p>
            <a:pPr marL="342900" indent="-342900" algn="l">
              <a:buFont typeface="Wingdings" pitchFamily="2" charset="2"/>
              <a:buChar char="v"/>
            </a:pPr>
            <a:r>
              <a:rPr lang="en-US" dirty="0" smtClean="0"/>
              <a:t>“There were no horses to be procured, I must return by the lake; but the wind was unfavorable and the rain fell in torrents. However, it was hardly morning, and I might reasonably hope to arrive by night” (Shelley 188). </a:t>
            </a:r>
          </a:p>
          <a:p>
            <a:pPr marL="342900" indent="-342900" algn="l">
              <a:buFont typeface="Wingdings" pitchFamily="2" charset="2"/>
              <a:buChar char="v"/>
            </a:pPr>
            <a:endParaRPr lang="en-US" dirty="0" smtClean="0"/>
          </a:p>
          <a:p>
            <a:pPr marL="342900" indent="-342900" algn="l">
              <a:buFont typeface="Wingdings" pitchFamily="2" charset="2"/>
              <a:buChar char="v"/>
            </a:pPr>
            <a:r>
              <a:rPr lang="en-US" dirty="0" smtClean="0"/>
              <a:t>Victor is exhausted from this tragedy and it is being reflected by the stormy weather. All of his misfortunes are starting to come together to create a monster storm.     </a:t>
            </a:r>
            <a:endParaRPr lang="en-US" dirty="0"/>
          </a:p>
        </p:txBody>
      </p:sp>
      <p:sp>
        <p:nvSpPr>
          <p:cNvPr id="2" name="Title 1"/>
          <p:cNvSpPr>
            <a:spLocks noGrp="1"/>
          </p:cNvSpPr>
          <p:nvPr>
            <p:ph type="title"/>
          </p:nvPr>
        </p:nvSpPr>
        <p:spPr>
          <a:xfrm>
            <a:off x="1981200" y="609600"/>
            <a:ext cx="5029200" cy="2209800"/>
          </a:xfrm>
        </p:spPr>
        <p:txBody>
          <a:bodyPr>
            <a:noAutofit/>
          </a:bodyPr>
          <a:lstStyle/>
          <a:p>
            <a:r>
              <a:rPr lang="en-US" sz="2400" dirty="0" smtClean="0">
                <a:solidFill>
                  <a:schemeClr val="bg1"/>
                </a:solidFill>
              </a:rPr>
              <a:t>Victor’s happiness was at an all time high when he married Elizabeth but her death sent him and the weather into a dreary state. </a:t>
            </a:r>
            <a:endParaRPr lang="en-US" sz="2400" dirty="0">
              <a:solidFill>
                <a:schemeClr val="bg1"/>
              </a:solidFill>
            </a:endParaRPr>
          </a:p>
        </p:txBody>
      </p:sp>
    </p:spTree>
    <p:extLst>
      <p:ext uri="{BB962C8B-B14F-4D97-AF65-F5344CB8AC3E}">
        <p14:creationId xmlns:p14="http://schemas.microsoft.com/office/powerpoint/2010/main" val="66891626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60</TotalTime>
  <Words>608</Words>
  <Application>Microsoft Office PowerPoint</Application>
  <PresentationFormat>On-screen Show (4:3)</PresentationFormat>
  <Paragraphs>25</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BlackTie</vt:lpstr>
      <vt:lpstr>Lindsay Haynes,  Eric Moran, and Courtney Franklin </vt:lpstr>
      <vt:lpstr>Theme: Nature </vt:lpstr>
      <vt:lpstr>Thesis Statement</vt:lpstr>
      <vt:lpstr>The awakening of the creature had a terrifying effect on Victor’s emotions but over time the effects of nature calmed him.  </vt:lpstr>
      <vt:lpstr>Williams death was not only present in Victor’s words but also in his surroundings. </vt:lpstr>
      <vt:lpstr>Victor’s happiness was at an all time high when he married Elizabeth but her death sent him and the weather into a dreary state. </vt:lpstr>
      <vt:lpstr>Victor’s happiness was at an all time high when he married Elizabeth but her death sent him and the weather into a dreary state.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Lindsay Haynes, Eric Moran, and Courtney Franklin</dc:title>
  <dc:creator>Mills, Tom (Bourbon County)</dc:creator>
  <cp:lastModifiedBy>Mills, Tom (Bourbon County)</cp:lastModifiedBy>
  <cp:revision>9</cp:revision>
  <dcterms:created xsi:type="dcterms:W3CDTF">2015-03-11T14:36:23Z</dcterms:created>
  <dcterms:modified xsi:type="dcterms:W3CDTF">2015-03-13T14:31:17Z</dcterms:modified>
</cp:coreProperties>
</file>