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4" r:id="rId6"/>
    <p:sldId id="260" r:id="rId7"/>
    <p:sldId id="263" r:id="rId8"/>
    <p:sldId id="261" r:id="rId9"/>
    <p:sldId id="262" r:id="rId10"/>
    <p:sldId id="265" r:id="rId11"/>
    <p:sldId id="266" r:id="rId12"/>
    <p:sldId id="267" r:id="rId13"/>
    <p:sldId id="270"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66BBEAD-F825-4DFB-8D9B-ABDB63FA32C8}" type="datetimeFigureOut">
              <a:rPr lang="en-US" smtClean="0"/>
              <a:t>3/13/2015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4715750-A97D-4A69-9300-C006DEB51A3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6BBEAD-F825-4DFB-8D9B-ABDB63FA32C8}"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15750-A97D-4A69-9300-C006DEB51A3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6BBEAD-F825-4DFB-8D9B-ABDB63FA32C8}"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15750-A97D-4A69-9300-C006DEB51A3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6BBEAD-F825-4DFB-8D9B-ABDB63FA32C8}"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15750-A97D-4A69-9300-C006DEB51A3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66BBEAD-F825-4DFB-8D9B-ABDB63FA32C8}"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15750-A97D-4A69-9300-C006DEB51A3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66BBEAD-F825-4DFB-8D9B-ABDB63FA32C8}" type="datetimeFigureOut">
              <a:rPr lang="en-US" smtClean="0"/>
              <a:t>3/13/2015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715750-A97D-4A69-9300-C006DEB51A3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66BBEAD-F825-4DFB-8D9B-ABDB63FA32C8}" type="datetimeFigureOut">
              <a:rPr lang="en-US" smtClean="0"/>
              <a:t>3/13/2015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715750-A97D-4A69-9300-C006DEB51A3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66BBEAD-F825-4DFB-8D9B-ABDB63FA32C8}" type="datetimeFigureOut">
              <a:rPr lang="en-US" smtClean="0"/>
              <a:t>3/13/2015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715750-A97D-4A69-9300-C006DEB51A3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6BBEAD-F825-4DFB-8D9B-ABDB63FA32C8}" type="datetimeFigureOut">
              <a:rPr lang="en-US" smtClean="0"/>
              <a:t>3/13/2015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715750-A97D-4A69-9300-C006DEB51A3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66BBEAD-F825-4DFB-8D9B-ABDB63FA32C8}" type="datetimeFigureOut">
              <a:rPr lang="en-US" smtClean="0"/>
              <a:t>3/13/2015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715750-A97D-4A69-9300-C006DEB51A3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66BBEAD-F825-4DFB-8D9B-ABDB63FA32C8}" type="datetimeFigureOut">
              <a:rPr lang="en-US" smtClean="0"/>
              <a:t>3/13/2015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4715750-A97D-4A69-9300-C006DEB51A3C}"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66BBEAD-F825-4DFB-8D9B-ABDB63FA32C8}" type="datetimeFigureOut">
              <a:rPr lang="en-US" smtClean="0"/>
              <a:t>3/13/2015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4715750-A97D-4A69-9300-C006DEB51A3C}"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i="1" dirty="0" smtClean="0">
                <a:latin typeface="Comic Sans MS" pitchFamily="66" charset="0"/>
              </a:rPr>
              <a:t>Frankenstein:</a:t>
            </a:r>
            <a:r>
              <a:rPr lang="en-US" dirty="0" smtClean="0">
                <a:latin typeface="Comic Sans MS" pitchFamily="66" charset="0"/>
              </a:rPr>
              <a:t/>
            </a:r>
            <a:br>
              <a:rPr lang="en-US" dirty="0" smtClean="0">
                <a:latin typeface="Comic Sans MS" pitchFamily="66" charset="0"/>
              </a:rPr>
            </a:br>
            <a:r>
              <a:rPr lang="en-US" dirty="0" smtClean="0">
                <a:latin typeface="Comic Sans MS" pitchFamily="66" charset="0"/>
              </a:rPr>
              <a:t>Nature Vs. Mankind</a:t>
            </a:r>
            <a:endParaRPr lang="en-US" i="1" dirty="0">
              <a:latin typeface="Comic Sans MS" pitchFamily="66" charset="0"/>
            </a:endParaRPr>
          </a:p>
        </p:txBody>
      </p:sp>
      <p:sp>
        <p:nvSpPr>
          <p:cNvPr id="3" name="Subtitle 2"/>
          <p:cNvSpPr>
            <a:spLocks noGrp="1"/>
          </p:cNvSpPr>
          <p:nvPr>
            <p:ph type="subTitle" idx="1"/>
          </p:nvPr>
        </p:nvSpPr>
        <p:spPr/>
        <p:txBody>
          <a:bodyPr>
            <a:normAutofit/>
          </a:bodyPr>
          <a:lstStyle/>
          <a:p>
            <a:pPr algn="ctr"/>
            <a:r>
              <a:rPr lang="en-US" dirty="0" smtClean="0">
                <a:latin typeface="MV Boli" pitchFamily="2" charset="0"/>
                <a:cs typeface="MV Boli" pitchFamily="2" charset="0"/>
              </a:rPr>
              <a:t>By: </a:t>
            </a:r>
            <a:r>
              <a:rPr lang="en-US" dirty="0" err="1" smtClean="0">
                <a:latin typeface="MV Boli" pitchFamily="2" charset="0"/>
                <a:cs typeface="MV Boli" pitchFamily="2" charset="0"/>
              </a:rPr>
              <a:t>Courtany</a:t>
            </a:r>
            <a:r>
              <a:rPr lang="en-US" dirty="0" smtClean="0">
                <a:latin typeface="MV Boli" pitchFamily="2" charset="0"/>
                <a:cs typeface="MV Boli" pitchFamily="2" charset="0"/>
              </a:rPr>
              <a:t> Reynolds, </a:t>
            </a:r>
            <a:r>
              <a:rPr lang="en-US" dirty="0" err="1" smtClean="0">
                <a:latin typeface="MV Boli" pitchFamily="2" charset="0"/>
                <a:cs typeface="MV Boli" pitchFamily="2" charset="0"/>
              </a:rPr>
              <a:t>Halie</a:t>
            </a:r>
            <a:r>
              <a:rPr lang="en-US" dirty="0" smtClean="0">
                <a:latin typeface="MV Boli" pitchFamily="2" charset="0"/>
                <a:cs typeface="MV Boli" pitchFamily="2" charset="0"/>
              </a:rPr>
              <a:t> Farrell, and </a:t>
            </a:r>
            <a:r>
              <a:rPr lang="en-US" dirty="0" err="1" smtClean="0">
                <a:latin typeface="MV Boli" pitchFamily="2" charset="0"/>
                <a:cs typeface="MV Boli" pitchFamily="2" charset="0"/>
              </a:rPr>
              <a:t>Makensie</a:t>
            </a:r>
            <a:r>
              <a:rPr lang="en-US" dirty="0" smtClean="0">
                <a:latin typeface="MV Boli" pitchFamily="2" charset="0"/>
                <a:cs typeface="MV Boli" pitchFamily="2" charset="0"/>
              </a:rPr>
              <a:t> </a:t>
            </a:r>
            <a:r>
              <a:rPr lang="en-US" dirty="0" err="1" smtClean="0">
                <a:latin typeface="MV Boli" pitchFamily="2" charset="0"/>
                <a:cs typeface="MV Boli" pitchFamily="2" charset="0"/>
              </a:rPr>
              <a:t>Fightmaster</a:t>
            </a:r>
            <a:endParaRPr lang="en-US" dirty="0">
              <a:latin typeface="MV Boli" pitchFamily="2" charset="0"/>
              <a:cs typeface="MV Boli" pitchFamily="2" charset="0"/>
            </a:endParaRPr>
          </a:p>
        </p:txBody>
      </p:sp>
    </p:spTree>
    <p:extLst>
      <p:ext uri="{BB962C8B-B14F-4D97-AF65-F5344CB8AC3E}">
        <p14:creationId xmlns:p14="http://schemas.microsoft.com/office/powerpoint/2010/main" val="1576310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Autofit/>
          </a:bodyPr>
          <a:lstStyle/>
          <a:p>
            <a:pPr algn="ctr"/>
            <a:r>
              <a:rPr lang="en-US" sz="2500" dirty="0">
                <a:solidFill>
                  <a:srgbClr val="04617B"/>
                </a:solidFill>
                <a:latin typeface="Comic Sans MS" pitchFamily="66" charset="0"/>
              </a:rPr>
              <a:t>Not only does Shelley Demonstrate feelings of loneliness and sadness, but she embodies emotions of tranquility and of the upward/downhill </a:t>
            </a:r>
            <a:r>
              <a:rPr lang="en-US" sz="2500" dirty="0" smtClean="0">
                <a:solidFill>
                  <a:srgbClr val="04617B"/>
                </a:solidFill>
                <a:latin typeface="Comic Sans MS" pitchFamily="66" charset="0"/>
              </a:rPr>
              <a:t>journeys </a:t>
            </a:r>
            <a:r>
              <a:rPr lang="en-US" sz="2500" dirty="0">
                <a:solidFill>
                  <a:srgbClr val="04617B"/>
                </a:solidFill>
                <a:latin typeface="Comic Sans MS" pitchFamily="66" charset="0"/>
              </a:rPr>
              <a:t>of life through natures </a:t>
            </a:r>
            <a:r>
              <a:rPr lang="en-US" sz="2500" dirty="0" smtClean="0">
                <a:solidFill>
                  <a:srgbClr val="04617B"/>
                </a:solidFill>
                <a:latin typeface="Comic Sans MS" pitchFamily="66" charset="0"/>
              </a:rPr>
              <a:t>descriptions.</a:t>
            </a:r>
            <a:endParaRPr lang="en-US" sz="2500" dirty="0">
              <a:latin typeface="Comic Sans MS" pitchFamily="66" charset="0"/>
            </a:endParaRPr>
          </a:p>
        </p:txBody>
      </p:sp>
      <p:sp>
        <p:nvSpPr>
          <p:cNvPr id="3" name="Content Placeholder 2"/>
          <p:cNvSpPr>
            <a:spLocks noGrp="1"/>
          </p:cNvSpPr>
          <p:nvPr>
            <p:ph idx="1"/>
          </p:nvPr>
        </p:nvSpPr>
        <p:spPr>
          <a:xfrm>
            <a:off x="457200" y="2209800"/>
            <a:ext cx="8229600" cy="4389120"/>
          </a:xfrm>
        </p:spPr>
        <p:txBody>
          <a:bodyPr>
            <a:normAutofit fontScale="92500" lnSpcReduction="10000"/>
          </a:bodyPr>
          <a:lstStyle/>
          <a:p>
            <a:r>
              <a:rPr lang="en-US" dirty="0" smtClean="0">
                <a:latin typeface="MV Boli" pitchFamily="2" charset="0"/>
                <a:cs typeface="MV Boli" pitchFamily="2" charset="0"/>
              </a:rPr>
              <a:t>“I was often tempted, when all was at peace around me, and I the only unquiet thing that wandered restless in a scene so beautiful and heavenly – if I except some bat, or the frogs, whose harsh and interrupted croaking was heard only when I approached the shore – often, I say, I was tempted to plunge into the silent lake, that the waters might close over me and my calamities forever. But I was restrained, when I thought of the heroic and suffering Elizabeth…my father and surviving brother… leave them exposed and unprotected to the malice of the fiend whom I had let loose among them” (Shelley 78).</a:t>
            </a:r>
            <a:endParaRPr lang="en-US" dirty="0">
              <a:latin typeface="MV Boli" pitchFamily="2" charset="0"/>
              <a:cs typeface="MV Boli" pitchFamily="2" charset="0"/>
            </a:endParaRPr>
          </a:p>
        </p:txBody>
      </p:sp>
    </p:spTree>
    <p:extLst>
      <p:ext uri="{BB962C8B-B14F-4D97-AF65-F5344CB8AC3E}">
        <p14:creationId xmlns:p14="http://schemas.microsoft.com/office/powerpoint/2010/main" val="2879918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Autofit/>
          </a:bodyPr>
          <a:lstStyle/>
          <a:p>
            <a:pPr algn="ctr"/>
            <a:r>
              <a:rPr lang="en-US" sz="2500" dirty="0">
                <a:solidFill>
                  <a:srgbClr val="04617B"/>
                </a:solidFill>
                <a:latin typeface="Comic Sans MS" pitchFamily="66" charset="0"/>
              </a:rPr>
              <a:t>Not only does Shelley Demonstrate feelings of loneliness and sadness, but she embodies emotions of tranquility and of the upward/downhill </a:t>
            </a:r>
            <a:r>
              <a:rPr lang="en-US" sz="2500" dirty="0" smtClean="0">
                <a:solidFill>
                  <a:srgbClr val="04617B"/>
                </a:solidFill>
                <a:latin typeface="Comic Sans MS" pitchFamily="66" charset="0"/>
              </a:rPr>
              <a:t>journeys </a:t>
            </a:r>
            <a:r>
              <a:rPr lang="en-US" sz="2500" dirty="0">
                <a:solidFill>
                  <a:srgbClr val="04617B"/>
                </a:solidFill>
                <a:latin typeface="Comic Sans MS" pitchFamily="66" charset="0"/>
              </a:rPr>
              <a:t>of life through natures </a:t>
            </a:r>
            <a:r>
              <a:rPr lang="en-US" sz="2500" dirty="0" smtClean="0">
                <a:solidFill>
                  <a:srgbClr val="04617B"/>
                </a:solidFill>
                <a:latin typeface="Comic Sans MS" pitchFamily="66" charset="0"/>
              </a:rPr>
              <a:t>descriptions.</a:t>
            </a:r>
            <a:endParaRPr lang="en-US" sz="2500" dirty="0">
              <a:latin typeface="Comic Sans MS" pitchFamily="66" charset="0"/>
            </a:endParaRPr>
          </a:p>
        </p:txBody>
      </p:sp>
      <p:sp>
        <p:nvSpPr>
          <p:cNvPr id="3" name="Content Placeholder 2"/>
          <p:cNvSpPr>
            <a:spLocks noGrp="1"/>
          </p:cNvSpPr>
          <p:nvPr>
            <p:ph idx="1"/>
          </p:nvPr>
        </p:nvSpPr>
        <p:spPr>
          <a:xfrm>
            <a:off x="457200" y="2209800"/>
            <a:ext cx="8229600" cy="4389120"/>
          </a:xfrm>
        </p:spPr>
        <p:txBody>
          <a:bodyPr>
            <a:normAutofit fontScale="92500" lnSpcReduction="20000"/>
          </a:bodyPr>
          <a:lstStyle/>
          <a:p>
            <a:r>
              <a:rPr lang="en-US" dirty="0" smtClean="0">
                <a:latin typeface="MV Boli" pitchFamily="2" charset="0"/>
                <a:cs typeface="MV Boli" pitchFamily="2" charset="0"/>
              </a:rPr>
              <a:t>His father told him to get up and go on, so Victor went on a boat ride on the lake to calm himself and think about all that was going on.</a:t>
            </a:r>
          </a:p>
          <a:p>
            <a:r>
              <a:rPr lang="en-US" dirty="0" smtClean="0">
                <a:latin typeface="MV Boli" pitchFamily="2" charset="0"/>
                <a:cs typeface="MV Boli" pitchFamily="2" charset="0"/>
              </a:rPr>
              <a:t>He was in the dead silence and he thought about jumping into the lake, he said the lake would accept him – he decided not to because he didn’t want to leave Elizabeth, his dad, and his brother behind with the creature, in harms way.</a:t>
            </a:r>
          </a:p>
          <a:p>
            <a:r>
              <a:rPr lang="en-US" dirty="0" smtClean="0">
                <a:latin typeface="MV Boli" pitchFamily="2" charset="0"/>
                <a:cs typeface="MV Boli" pitchFamily="2" charset="0"/>
              </a:rPr>
              <a:t>Victor thought about jumping into the lake, he thought the lake would except him and his calamites, meaning the lake would except the bad things that he had done and created, and what his creature had done – to harm him. he desperately wanted the calmness.</a:t>
            </a:r>
            <a:endParaRPr lang="en-US" dirty="0">
              <a:latin typeface="MV Boli" pitchFamily="2" charset="0"/>
              <a:cs typeface="MV Boli" pitchFamily="2" charset="0"/>
            </a:endParaRPr>
          </a:p>
        </p:txBody>
      </p:sp>
    </p:spTree>
    <p:extLst>
      <p:ext uri="{BB962C8B-B14F-4D97-AF65-F5344CB8AC3E}">
        <p14:creationId xmlns:p14="http://schemas.microsoft.com/office/powerpoint/2010/main" val="3977974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000" dirty="0" smtClean="0">
                <a:latin typeface="Comic Sans MS" pitchFamily="66" charset="0"/>
              </a:rPr>
              <a:t>Lastly, Mary Shelley personifies wind to demonstrate desire in Victors pursuits.</a:t>
            </a:r>
            <a:endParaRPr lang="en-US" sz="3000" dirty="0">
              <a:latin typeface="Comic Sans MS" pitchFamily="66" charset="0"/>
            </a:endParaRPr>
          </a:p>
        </p:txBody>
      </p:sp>
      <p:sp>
        <p:nvSpPr>
          <p:cNvPr id="3" name="Content Placeholder 2"/>
          <p:cNvSpPr>
            <a:spLocks noGrp="1"/>
          </p:cNvSpPr>
          <p:nvPr>
            <p:ph idx="1"/>
          </p:nvPr>
        </p:nvSpPr>
        <p:spPr/>
        <p:txBody>
          <a:bodyPr/>
          <a:lstStyle/>
          <a:p>
            <a:r>
              <a:rPr lang="en-US" dirty="0" smtClean="0">
                <a:latin typeface="MV Boli" pitchFamily="2" charset="0"/>
                <a:cs typeface="MV Boli" pitchFamily="2" charset="0"/>
              </a:rPr>
              <a:t>“The wind, which has fallen in the South, now rose with great violence in the West. The moon had reached her summit in the heavens and was beginning to descend – the clouds swept across it, </a:t>
            </a:r>
            <a:r>
              <a:rPr lang="en-US" dirty="0" err="1" smtClean="0">
                <a:latin typeface="MV Boli" pitchFamily="2" charset="0"/>
                <a:cs typeface="MV Boli" pitchFamily="2" charset="0"/>
              </a:rPr>
              <a:t>swither</a:t>
            </a:r>
            <a:r>
              <a:rPr lang="en-US" dirty="0" smtClean="0">
                <a:latin typeface="MV Boli" pitchFamily="2" charset="0"/>
                <a:cs typeface="MV Boli" pitchFamily="2" charset="0"/>
              </a:rPr>
              <a:t> than the flight of the vulture and dimmed her rays, while the lake reflected the scene of the busy heavens, rendered still busier by the restless waves that were beginning to rise. Suddenly a heavy storm of rain descended”(Shelley 185).</a:t>
            </a:r>
            <a:endParaRPr lang="en-US" dirty="0">
              <a:latin typeface="MV Boli" pitchFamily="2" charset="0"/>
              <a:cs typeface="MV Boli" pitchFamily="2" charset="0"/>
            </a:endParaRPr>
          </a:p>
        </p:txBody>
      </p:sp>
    </p:spTree>
    <p:extLst>
      <p:ext uri="{BB962C8B-B14F-4D97-AF65-F5344CB8AC3E}">
        <p14:creationId xmlns:p14="http://schemas.microsoft.com/office/powerpoint/2010/main" val="4127679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300" dirty="0">
                <a:solidFill>
                  <a:srgbClr val="04617B"/>
                </a:solidFill>
                <a:latin typeface="Comic Sans MS" pitchFamily="66" charset="0"/>
              </a:rPr>
              <a:t>Lastly, Mary Shelley personifies wind to demonstrate desire in Victors pursuits</a:t>
            </a:r>
            <a:r>
              <a:rPr lang="en-US" sz="4000" dirty="0">
                <a:solidFill>
                  <a:srgbClr val="04617B"/>
                </a:solidFill>
              </a:rPr>
              <a:t>.</a:t>
            </a:r>
            <a:endParaRPr lang="en-US" dirty="0"/>
          </a:p>
        </p:txBody>
      </p:sp>
      <p:sp>
        <p:nvSpPr>
          <p:cNvPr id="3" name="Content Placeholder 2"/>
          <p:cNvSpPr>
            <a:spLocks noGrp="1"/>
          </p:cNvSpPr>
          <p:nvPr>
            <p:ph idx="1"/>
          </p:nvPr>
        </p:nvSpPr>
        <p:spPr/>
        <p:txBody>
          <a:bodyPr/>
          <a:lstStyle/>
          <a:p>
            <a:r>
              <a:rPr lang="en-US" dirty="0" smtClean="0">
                <a:latin typeface="MV Boli" pitchFamily="2" charset="0"/>
                <a:cs typeface="MV Boli" pitchFamily="2" charset="0"/>
              </a:rPr>
              <a:t>This quote is from Chapter 24 when Victor and Elizabeth are leaving for their honeymoon.</a:t>
            </a:r>
          </a:p>
          <a:p>
            <a:r>
              <a:rPr lang="en-US" dirty="0" smtClean="0">
                <a:latin typeface="MV Boli" pitchFamily="2" charset="0"/>
                <a:cs typeface="MV Boli" pitchFamily="2" charset="0"/>
              </a:rPr>
              <a:t>The wind supports the quote with feelings of restlessness and worry-filled.</a:t>
            </a:r>
          </a:p>
          <a:p>
            <a:r>
              <a:rPr lang="en-US" dirty="0" smtClean="0">
                <a:latin typeface="MV Boli" pitchFamily="2" charset="0"/>
                <a:cs typeface="MV Boli" pitchFamily="2" charset="0"/>
              </a:rPr>
              <a:t>This quote provides support for Victor’s human nature of un-satisfaction by foreshadowing an event worth running away; a desire for a better life</a:t>
            </a:r>
            <a:r>
              <a:rPr lang="en-US" dirty="0" smtClean="0"/>
              <a:t>. </a:t>
            </a:r>
            <a:endParaRPr lang="en-US" dirty="0"/>
          </a:p>
        </p:txBody>
      </p:sp>
    </p:spTree>
    <p:extLst>
      <p:ext uri="{BB962C8B-B14F-4D97-AF65-F5344CB8AC3E}">
        <p14:creationId xmlns:p14="http://schemas.microsoft.com/office/powerpoint/2010/main" val="1363204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000" dirty="0">
                <a:solidFill>
                  <a:srgbClr val="04617B"/>
                </a:solidFill>
                <a:latin typeface="Comic Sans MS" pitchFamily="66" charset="0"/>
              </a:rPr>
              <a:t>Lastly, Mary Shelley personifies wind to demonstrate desire in Victors pursuits.</a:t>
            </a:r>
            <a:endParaRPr lang="en-US" sz="3000" dirty="0">
              <a:latin typeface="Comic Sans MS" pitchFamily="66" charset="0"/>
            </a:endParaRPr>
          </a:p>
        </p:txBody>
      </p:sp>
      <p:sp>
        <p:nvSpPr>
          <p:cNvPr id="3" name="Content Placeholder 2"/>
          <p:cNvSpPr>
            <a:spLocks noGrp="1"/>
          </p:cNvSpPr>
          <p:nvPr>
            <p:ph idx="1"/>
          </p:nvPr>
        </p:nvSpPr>
        <p:spPr/>
        <p:txBody>
          <a:bodyPr>
            <a:normAutofit lnSpcReduction="10000"/>
          </a:bodyPr>
          <a:lstStyle/>
          <a:p>
            <a:r>
              <a:rPr lang="en-US" dirty="0" smtClean="0">
                <a:latin typeface="MV Boli" pitchFamily="2" charset="0"/>
                <a:cs typeface="MV Boli" pitchFamily="2" charset="0"/>
              </a:rPr>
              <a:t>“Do you understand this feeling? This breeze which has traveled from the regions towards which I am advancing, gives me a foretaste of those icy climes. Inspirited by this wind of promise my daydreams become more fervent and vivid. I try in vain to be persuaded that the pole is the seat of frost and desolation; it ever presents itself to my imagination as the region of beauty and delight. There, the sun is forever visible, its broad disk just skirting the horizon and diffusing a perpetual splendor”(Shelley 1</a:t>
            </a:r>
            <a:r>
              <a:rPr lang="en-US" dirty="0" smtClean="0"/>
              <a:t>).</a:t>
            </a:r>
            <a:endParaRPr lang="en-US" dirty="0"/>
          </a:p>
        </p:txBody>
      </p:sp>
    </p:spTree>
    <p:extLst>
      <p:ext uri="{BB962C8B-B14F-4D97-AF65-F5344CB8AC3E}">
        <p14:creationId xmlns:p14="http://schemas.microsoft.com/office/powerpoint/2010/main" val="606518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000" dirty="0">
                <a:solidFill>
                  <a:srgbClr val="04617B"/>
                </a:solidFill>
                <a:latin typeface="Comic Sans MS" pitchFamily="66" charset="0"/>
              </a:rPr>
              <a:t>Lastly, Mary Shelley personifies wind to demonstrate desire in Victors pursuits.</a:t>
            </a:r>
            <a:endParaRPr lang="en-US" sz="3000" dirty="0">
              <a:latin typeface="Comic Sans MS" pitchFamily="66" charset="0"/>
            </a:endParaRPr>
          </a:p>
        </p:txBody>
      </p:sp>
      <p:sp>
        <p:nvSpPr>
          <p:cNvPr id="3" name="Content Placeholder 2"/>
          <p:cNvSpPr>
            <a:spLocks noGrp="1"/>
          </p:cNvSpPr>
          <p:nvPr>
            <p:ph idx="1"/>
          </p:nvPr>
        </p:nvSpPr>
        <p:spPr/>
        <p:txBody>
          <a:bodyPr/>
          <a:lstStyle/>
          <a:p>
            <a:r>
              <a:rPr lang="en-US" dirty="0" smtClean="0">
                <a:latin typeface="MV Boli" pitchFamily="2" charset="0"/>
                <a:cs typeface="MV Boli" pitchFamily="2" charset="0"/>
              </a:rPr>
              <a:t>Quote gives feelings of excitement and possibly a successful future.</a:t>
            </a:r>
          </a:p>
          <a:p>
            <a:r>
              <a:rPr lang="en-US" dirty="0" smtClean="0">
                <a:latin typeface="MV Boli" pitchFamily="2" charset="0"/>
                <a:cs typeface="MV Boli" pitchFamily="2" charset="0"/>
              </a:rPr>
              <a:t>The breeze supports the quote with feelings of calmness and persistence.</a:t>
            </a:r>
          </a:p>
          <a:p>
            <a:r>
              <a:rPr lang="en-US" dirty="0" smtClean="0">
                <a:latin typeface="MV Boli" pitchFamily="2" charset="0"/>
                <a:cs typeface="MV Boli" pitchFamily="2" charset="0"/>
              </a:rPr>
              <a:t>This quote provides support for Walton’s human nature of un-satisfaction by giving the representation of moving towards something better.</a:t>
            </a:r>
            <a:endParaRPr lang="en-US" dirty="0">
              <a:latin typeface="MV Boli" pitchFamily="2" charset="0"/>
              <a:cs typeface="MV Boli" pitchFamily="2" charset="0"/>
            </a:endParaRPr>
          </a:p>
        </p:txBody>
      </p:sp>
    </p:spTree>
    <p:extLst>
      <p:ext uri="{BB962C8B-B14F-4D97-AF65-F5344CB8AC3E}">
        <p14:creationId xmlns:p14="http://schemas.microsoft.com/office/powerpoint/2010/main" val="3890033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omic Sans MS" pitchFamily="66" charset="0"/>
              </a:rPr>
              <a:t>Nature</a:t>
            </a:r>
            <a:endParaRPr lang="en-US" dirty="0">
              <a:latin typeface="Comic Sans MS" pitchFamily="66" charset="0"/>
            </a:endParaRPr>
          </a:p>
        </p:txBody>
      </p:sp>
      <p:sp>
        <p:nvSpPr>
          <p:cNvPr id="3" name="Content Placeholder 2"/>
          <p:cNvSpPr>
            <a:spLocks noGrp="1"/>
          </p:cNvSpPr>
          <p:nvPr>
            <p:ph idx="1"/>
          </p:nvPr>
        </p:nvSpPr>
        <p:spPr/>
        <p:txBody>
          <a:bodyPr/>
          <a:lstStyle/>
          <a:p>
            <a:r>
              <a:rPr lang="en-US" dirty="0" smtClean="0">
                <a:latin typeface="MV Boli" pitchFamily="2" charset="0"/>
                <a:cs typeface="MV Boli" pitchFamily="2" charset="0"/>
              </a:rPr>
              <a:t>Our theme is about the Nature in the book, there were plenty of examples. However we were unsure how to explain nature by itself, so we also included human nature.</a:t>
            </a:r>
          </a:p>
          <a:p>
            <a:r>
              <a:rPr lang="en-US" i="1" u="sng" dirty="0" err="1" smtClean="0">
                <a:latin typeface="MV Boli" pitchFamily="2" charset="0"/>
                <a:cs typeface="MV Boli" pitchFamily="2" charset="0"/>
              </a:rPr>
              <a:t>Flander’s</a:t>
            </a:r>
            <a:r>
              <a:rPr lang="en-US" i="1" u="sng" dirty="0" smtClean="0">
                <a:latin typeface="MV Boli" pitchFamily="2" charset="0"/>
                <a:cs typeface="MV Boli" pitchFamily="2" charset="0"/>
              </a:rPr>
              <a:t> Field</a:t>
            </a:r>
            <a:r>
              <a:rPr lang="en-US" dirty="0" smtClean="0">
                <a:latin typeface="MV Boli" pitchFamily="2" charset="0"/>
                <a:cs typeface="MV Boli" pitchFamily="2" charset="0"/>
              </a:rPr>
              <a:t> the poem by John McCrae.</a:t>
            </a:r>
          </a:p>
          <a:p>
            <a:r>
              <a:rPr lang="en-US" i="1" u="sng" dirty="0" smtClean="0">
                <a:latin typeface="MV Boli" pitchFamily="2" charset="0"/>
                <a:cs typeface="MV Boli" pitchFamily="2" charset="0"/>
              </a:rPr>
              <a:t>The Thunder Rolls</a:t>
            </a:r>
            <a:r>
              <a:rPr lang="en-US" dirty="0" smtClean="0">
                <a:latin typeface="MV Boli" pitchFamily="2" charset="0"/>
                <a:cs typeface="MV Boli" pitchFamily="2" charset="0"/>
              </a:rPr>
              <a:t> ,a song,  by Garth Brooks.</a:t>
            </a:r>
            <a:endParaRPr lang="en-US" i="1" u="sng" dirty="0" smtClean="0">
              <a:latin typeface="MV Boli" pitchFamily="2" charset="0"/>
              <a:cs typeface="MV Boli" pitchFamily="2" charset="0"/>
            </a:endParaRPr>
          </a:p>
          <a:p>
            <a:r>
              <a:rPr lang="en-US" i="1" u="sng" dirty="0" smtClean="0">
                <a:latin typeface="MV Boli" pitchFamily="2" charset="0"/>
                <a:cs typeface="MV Boli" pitchFamily="2" charset="0"/>
              </a:rPr>
              <a:t>Tornado </a:t>
            </a:r>
            <a:r>
              <a:rPr lang="en-US" dirty="0" smtClean="0">
                <a:latin typeface="MV Boli" pitchFamily="2" charset="0"/>
                <a:cs typeface="MV Boli" pitchFamily="2" charset="0"/>
              </a:rPr>
              <a:t>a song by Little Big Town.</a:t>
            </a:r>
            <a:endParaRPr lang="en-US" dirty="0">
              <a:latin typeface="MV Boli" pitchFamily="2" charset="0"/>
              <a:cs typeface="MV Boli" pitchFamily="2" charset="0"/>
            </a:endParaRPr>
          </a:p>
        </p:txBody>
      </p:sp>
    </p:spTree>
    <p:extLst>
      <p:ext uri="{BB962C8B-B14F-4D97-AF65-F5344CB8AC3E}">
        <p14:creationId xmlns:p14="http://schemas.microsoft.com/office/powerpoint/2010/main" val="1728635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Comic Sans MS" pitchFamily="66" charset="0"/>
              </a:rPr>
              <a:t>Nature Theme Thesis Statement:</a:t>
            </a:r>
            <a:endParaRPr lang="en-US" dirty="0">
              <a:latin typeface="Comic Sans MS" pitchFamily="66" charset="0"/>
            </a:endParaRPr>
          </a:p>
        </p:txBody>
      </p:sp>
      <p:sp>
        <p:nvSpPr>
          <p:cNvPr id="3" name="Content Placeholder 2"/>
          <p:cNvSpPr>
            <a:spLocks noGrp="1"/>
          </p:cNvSpPr>
          <p:nvPr>
            <p:ph idx="1"/>
          </p:nvPr>
        </p:nvSpPr>
        <p:spPr/>
        <p:txBody>
          <a:bodyPr/>
          <a:lstStyle/>
          <a:p>
            <a:r>
              <a:rPr lang="en-US" dirty="0" smtClean="0">
                <a:latin typeface="MV Boli" pitchFamily="2" charset="0"/>
                <a:cs typeface="MV Boli" pitchFamily="2" charset="0"/>
              </a:rPr>
              <a:t>In the Novel, </a:t>
            </a:r>
            <a:r>
              <a:rPr lang="en-US" i="1" u="sng" dirty="0" smtClean="0">
                <a:latin typeface="MV Boli" pitchFamily="2" charset="0"/>
                <a:cs typeface="MV Boli" pitchFamily="2" charset="0"/>
              </a:rPr>
              <a:t>Frankenstein</a:t>
            </a:r>
            <a:r>
              <a:rPr lang="en-US" dirty="0" smtClean="0">
                <a:latin typeface="MV Boli" pitchFamily="2" charset="0"/>
                <a:cs typeface="MV Boli" pitchFamily="2" charset="0"/>
              </a:rPr>
              <a:t>, Mary Shelley uses different nature settings throughout the novel to reflect the relationship between human reactions and the environment that surrounds them.</a:t>
            </a:r>
            <a:endParaRPr lang="en-US" u="sng" dirty="0">
              <a:latin typeface="MV Boli" pitchFamily="2" charset="0"/>
              <a:cs typeface="MV Boli" pitchFamily="2" charset="0"/>
            </a:endParaRPr>
          </a:p>
        </p:txBody>
      </p:sp>
    </p:spTree>
    <p:extLst>
      <p:ext uri="{BB962C8B-B14F-4D97-AF65-F5344CB8AC3E}">
        <p14:creationId xmlns:p14="http://schemas.microsoft.com/office/powerpoint/2010/main" val="15443060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pPr algn="ctr"/>
            <a:r>
              <a:rPr lang="en-US" sz="2800" dirty="0" smtClean="0">
                <a:latin typeface="Comic Sans MS" pitchFamily="66" charset="0"/>
              </a:rPr>
              <a:t>First, Shelley describes various environments that give a persona or depression and isolation which is enabled by Winter:</a:t>
            </a:r>
            <a:endParaRPr lang="en-US" sz="2800" dirty="0">
              <a:latin typeface="Comic Sans MS" pitchFamily="66" charset="0"/>
            </a:endParaRPr>
          </a:p>
        </p:txBody>
      </p:sp>
      <p:sp>
        <p:nvSpPr>
          <p:cNvPr id="3" name="Content Placeholder 2"/>
          <p:cNvSpPr>
            <a:spLocks noGrp="1"/>
          </p:cNvSpPr>
          <p:nvPr>
            <p:ph idx="1"/>
          </p:nvPr>
        </p:nvSpPr>
        <p:spPr>
          <a:xfrm>
            <a:off x="457200" y="2362200"/>
            <a:ext cx="8229600" cy="4389120"/>
          </a:xfrm>
        </p:spPr>
        <p:txBody>
          <a:bodyPr/>
          <a:lstStyle/>
          <a:p>
            <a:r>
              <a:rPr lang="en-US" dirty="0" smtClean="0">
                <a:latin typeface="MV Boli" pitchFamily="2" charset="0"/>
                <a:cs typeface="MV Boli" pitchFamily="2" charset="0"/>
              </a:rPr>
              <a:t>“Summer passed away in these occupations, and return to Geneva was fixed for the latter end of Autumn; but being delayed by several accidents , winter and snow arrived” (Shelley 56).</a:t>
            </a:r>
          </a:p>
        </p:txBody>
      </p:sp>
    </p:spTree>
    <p:extLst>
      <p:ext uri="{BB962C8B-B14F-4D97-AF65-F5344CB8AC3E}">
        <p14:creationId xmlns:p14="http://schemas.microsoft.com/office/powerpoint/2010/main" val="1320508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fontScale="90000"/>
          </a:bodyPr>
          <a:lstStyle/>
          <a:p>
            <a:pPr algn="ctr"/>
            <a:r>
              <a:rPr lang="en-US" sz="3100" dirty="0">
                <a:solidFill>
                  <a:srgbClr val="04617B"/>
                </a:solidFill>
                <a:latin typeface="Comic Sans MS" pitchFamily="66" charset="0"/>
              </a:rPr>
              <a:t>First, Shelley describes various environments that give a persona or depression and isolation which is enabled by Winter</a:t>
            </a:r>
            <a:r>
              <a:rPr lang="en-US" sz="3500" dirty="0">
                <a:solidFill>
                  <a:srgbClr val="04617B"/>
                </a:solidFill>
              </a:rPr>
              <a:t>:</a:t>
            </a:r>
            <a:endParaRPr lang="en-US" dirty="0"/>
          </a:p>
        </p:txBody>
      </p:sp>
      <p:sp>
        <p:nvSpPr>
          <p:cNvPr id="3" name="Content Placeholder 2"/>
          <p:cNvSpPr>
            <a:spLocks noGrp="1"/>
          </p:cNvSpPr>
          <p:nvPr>
            <p:ph idx="1"/>
          </p:nvPr>
        </p:nvSpPr>
        <p:spPr>
          <a:xfrm>
            <a:off x="457200" y="2209800"/>
            <a:ext cx="8229600" cy="4389120"/>
          </a:xfrm>
        </p:spPr>
        <p:txBody>
          <a:bodyPr/>
          <a:lstStyle/>
          <a:p>
            <a:r>
              <a:rPr lang="en-US" dirty="0">
                <a:latin typeface="MV Boli" pitchFamily="2" charset="0"/>
                <a:cs typeface="MV Boli" pitchFamily="2" charset="0"/>
              </a:rPr>
              <a:t>Traveling in winter conditions are difficult for many, therefore people stay put, where it’s safe.</a:t>
            </a:r>
          </a:p>
          <a:p>
            <a:r>
              <a:rPr lang="en-US" dirty="0">
                <a:latin typeface="MV Boli" pitchFamily="2" charset="0"/>
                <a:cs typeface="MV Boli" pitchFamily="2" charset="0"/>
              </a:rPr>
              <a:t>Due to the gloomy conditions, Victor felt physically and mentally isolated.</a:t>
            </a:r>
          </a:p>
          <a:p>
            <a:r>
              <a:rPr lang="en-US" dirty="0">
                <a:latin typeface="MV Boli" pitchFamily="2" charset="0"/>
                <a:cs typeface="MV Boli" pitchFamily="2" charset="0"/>
              </a:rPr>
              <a:t>The creature however, was more tolerant </a:t>
            </a:r>
            <a:r>
              <a:rPr lang="en-US" dirty="0" smtClean="0">
                <a:latin typeface="MV Boli" pitchFamily="2" charset="0"/>
                <a:cs typeface="MV Boli" pitchFamily="2" charset="0"/>
              </a:rPr>
              <a:t>of </a:t>
            </a:r>
            <a:r>
              <a:rPr lang="en-US" dirty="0">
                <a:latin typeface="MV Boli" pitchFamily="2" charset="0"/>
                <a:cs typeface="MV Boli" pitchFamily="2" charset="0"/>
              </a:rPr>
              <a:t>the snow, he was more mentally </a:t>
            </a:r>
            <a:r>
              <a:rPr lang="en-US" dirty="0" smtClean="0">
                <a:latin typeface="MV Boli" pitchFamily="2" charset="0"/>
                <a:cs typeface="MV Boli" pitchFamily="2" charset="0"/>
              </a:rPr>
              <a:t>strong.</a:t>
            </a:r>
            <a:endParaRPr lang="en-US" dirty="0">
              <a:latin typeface="MV Boli" pitchFamily="2" charset="0"/>
              <a:cs typeface="MV Boli" pitchFamily="2" charset="0"/>
            </a:endParaRPr>
          </a:p>
        </p:txBody>
      </p:sp>
    </p:spTree>
    <p:extLst>
      <p:ext uri="{BB962C8B-B14F-4D97-AF65-F5344CB8AC3E}">
        <p14:creationId xmlns:p14="http://schemas.microsoft.com/office/powerpoint/2010/main" val="1720400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Autofit/>
          </a:bodyPr>
          <a:lstStyle/>
          <a:p>
            <a:pPr algn="ctr"/>
            <a:r>
              <a:rPr lang="en-US" sz="2800" dirty="0">
                <a:solidFill>
                  <a:srgbClr val="04617B"/>
                </a:solidFill>
                <a:latin typeface="Comic Sans MS" pitchFamily="66" charset="0"/>
              </a:rPr>
              <a:t>First, Shelley describes various environments that give a persona or depression and isolation which is enabled by Winter:</a:t>
            </a:r>
            <a:endParaRPr lang="en-US" sz="2800" dirty="0">
              <a:latin typeface="Comic Sans MS" pitchFamily="66" charset="0"/>
            </a:endParaRPr>
          </a:p>
        </p:txBody>
      </p:sp>
      <p:sp>
        <p:nvSpPr>
          <p:cNvPr id="3" name="Content Placeholder 2"/>
          <p:cNvSpPr>
            <a:spLocks noGrp="1"/>
          </p:cNvSpPr>
          <p:nvPr>
            <p:ph idx="1"/>
          </p:nvPr>
        </p:nvSpPr>
        <p:spPr>
          <a:xfrm>
            <a:off x="457200" y="2133600"/>
            <a:ext cx="8229600" cy="4389120"/>
          </a:xfrm>
        </p:spPr>
        <p:txBody>
          <a:bodyPr/>
          <a:lstStyle/>
          <a:p>
            <a:r>
              <a:rPr lang="en-US" dirty="0" smtClean="0">
                <a:latin typeface="MV Boli" pitchFamily="2" charset="0"/>
                <a:cs typeface="MV Boli" pitchFamily="2" charset="0"/>
              </a:rPr>
              <a:t>“How slowly the time passes here, encompassed as I am by frail and snow”(Shelley 4).</a:t>
            </a:r>
          </a:p>
        </p:txBody>
      </p:sp>
    </p:spTree>
    <p:extLst>
      <p:ext uri="{BB962C8B-B14F-4D97-AF65-F5344CB8AC3E}">
        <p14:creationId xmlns:p14="http://schemas.microsoft.com/office/powerpoint/2010/main" val="3164833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Autofit/>
          </a:bodyPr>
          <a:lstStyle/>
          <a:p>
            <a:pPr algn="ctr"/>
            <a:r>
              <a:rPr lang="en-US" sz="2800" dirty="0">
                <a:solidFill>
                  <a:srgbClr val="04617B"/>
                </a:solidFill>
                <a:latin typeface="Comic Sans MS" pitchFamily="66" charset="0"/>
              </a:rPr>
              <a:t>First, Shelley describes various environments that give a persona or depression and isolation which is enabled by Winter:</a:t>
            </a:r>
            <a:endParaRPr lang="en-US" sz="2800" dirty="0">
              <a:latin typeface="Comic Sans MS" pitchFamily="66" charset="0"/>
            </a:endParaRPr>
          </a:p>
        </p:txBody>
      </p:sp>
      <p:sp>
        <p:nvSpPr>
          <p:cNvPr id="3" name="Content Placeholder 2"/>
          <p:cNvSpPr>
            <a:spLocks noGrp="1"/>
          </p:cNvSpPr>
          <p:nvPr>
            <p:ph idx="1"/>
          </p:nvPr>
        </p:nvSpPr>
        <p:spPr>
          <a:xfrm>
            <a:off x="457200" y="2209800"/>
            <a:ext cx="8229600" cy="4389120"/>
          </a:xfrm>
        </p:spPr>
        <p:txBody>
          <a:bodyPr/>
          <a:lstStyle/>
          <a:p>
            <a:r>
              <a:rPr lang="en-US" dirty="0">
                <a:latin typeface="MV Boli" pitchFamily="2" charset="0"/>
                <a:cs typeface="MV Boli" pitchFamily="2" charset="0"/>
              </a:rPr>
              <a:t>Ice and snow make it physically hard to travel, meaning you’re trapped in that spot.</a:t>
            </a:r>
          </a:p>
          <a:p>
            <a:r>
              <a:rPr lang="en-US" dirty="0">
                <a:latin typeface="MV Boli" pitchFamily="2" charset="0"/>
                <a:cs typeface="MV Boli" pitchFamily="2" charset="0"/>
              </a:rPr>
              <a:t>People don’t want to get out and deal with the cold, with snow.</a:t>
            </a:r>
          </a:p>
          <a:p>
            <a:r>
              <a:rPr lang="en-US" dirty="0">
                <a:latin typeface="MV Boli" pitchFamily="2" charset="0"/>
                <a:cs typeface="MV Boli" pitchFamily="2" charset="0"/>
              </a:rPr>
              <a:t>Winter can be gloomy because there’s hardly any sunshine, which can cause people to go into </a:t>
            </a:r>
            <a:r>
              <a:rPr lang="en-US" dirty="0" smtClean="0">
                <a:latin typeface="MV Boli" pitchFamily="2" charset="0"/>
                <a:cs typeface="MV Boli" pitchFamily="2" charset="0"/>
              </a:rPr>
              <a:t>depression.</a:t>
            </a:r>
            <a:endParaRPr lang="en-US" dirty="0">
              <a:latin typeface="MV Boli" pitchFamily="2" charset="0"/>
              <a:cs typeface="MV Boli" pitchFamily="2" charset="0"/>
            </a:endParaRPr>
          </a:p>
          <a:p>
            <a:endParaRPr lang="en-US" dirty="0"/>
          </a:p>
        </p:txBody>
      </p:sp>
    </p:spTree>
    <p:extLst>
      <p:ext uri="{BB962C8B-B14F-4D97-AF65-F5344CB8AC3E}">
        <p14:creationId xmlns:p14="http://schemas.microsoft.com/office/powerpoint/2010/main" val="3607973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pPr algn="ctr"/>
            <a:r>
              <a:rPr lang="en-US" sz="2500" dirty="0" smtClean="0">
                <a:latin typeface="Comic Sans MS" pitchFamily="66" charset="0"/>
              </a:rPr>
              <a:t>Not only does Shelley Demonstrate feelings of loneliness and sadness, but she embodies emotions of tranquility and of the upward/downhill journeys of life through natures descriptions</a:t>
            </a:r>
            <a:r>
              <a:rPr lang="en-US" sz="3000" dirty="0" smtClean="0"/>
              <a:t>.</a:t>
            </a:r>
            <a:endParaRPr lang="en-US" sz="3000" dirty="0"/>
          </a:p>
        </p:txBody>
      </p:sp>
      <p:sp>
        <p:nvSpPr>
          <p:cNvPr id="3" name="Content Placeholder 2"/>
          <p:cNvSpPr>
            <a:spLocks noGrp="1"/>
          </p:cNvSpPr>
          <p:nvPr>
            <p:ph idx="1"/>
          </p:nvPr>
        </p:nvSpPr>
        <p:spPr>
          <a:xfrm>
            <a:off x="457200" y="2209800"/>
            <a:ext cx="8229600" cy="4389120"/>
          </a:xfrm>
        </p:spPr>
        <p:txBody>
          <a:bodyPr>
            <a:normAutofit lnSpcReduction="10000"/>
          </a:bodyPr>
          <a:lstStyle/>
          <a:p>
            <a:r>
              <a:rPr lang="en-US" dirty="0" smtClean="0">
                <a:latin typeface="MV Boli" pitchFamily="2" charset="0"/>
                <a:cs typeface="MV Boli" pitchFamily="2" charset="0"/>
              </a:rPr>
              <a:t>“The abrupt sides of vast mountains were before me… a few shattered pines were scattered around; and the solemn silence of this glorious presence – chamber of imperial nature was broken only by the brawling waves of the fall of some vast fragment…these sublime and magnificent scenes afforded me the greatest consolation that I was capable of receiving. They elevated me from all littleness of feeling, and although they did not remove my grief, they subdued and tranquilized it” (Shelley 83).</a:t>
            </a:r>
            <a:endParaRPr lang="en-US" dirty="0">
              <a:latin typeface="MV Boli" pitchFamily="2" charset="0"/>
              <a:cs typeface="MV Boli" pitchFamily="2" charset="0"/>
            </a:endParaRPr>
          </a:p>
        </p:txBody>
      </p:sp>
    </p:spTree>
    <p:extLst>
      <p:ext uri="{BB962C8B-B14F-4D97-AF65-F5344CB8AC3E}">
        <p14:creationId xmlns:p14="http://schemas.microsoft.com/office/powerpoint/2010/main" val="261970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pPr algn="ctr"/>
            <a:r>
              <a:rPr lang="en-US" sz="2500" dirty="0">
                <a:solidFill>
                  <a:srgbClr val="04617B"/>
                </a:solidFill>
                <a:latin typeface="Comic Sans MS" pitchFamily="66" charset="0"/>
              </a:rPr>
              <a:t>Not only does Shelley Demonstrate feelings of loneliness and sadness, but she embodies emotions of tranquility and of the upward/downhill </a:t>
            </a:r>
            <a:r>
              <a:rPr lang="en-US" sz="2500" dirty="0" smtClean="0">
                <a:solidFill>
                  <a:srgbClr val="04617B"/>
                </a:solidFill>
                <a:latin typeface="Comic Sans MS" pitchFamily="66" charset="0"/>
              </a:rPr>
              <a:t>journeys </a:t>
            </a:r>
            <a:r>
              <a:rPr lang="en-US" sz="2500" dirty="0">
                <a:solidFill>
                  <a:srgbClr val="04617B"/>
                </a:solidFill>
                <a:latin typeface="Comic Sans MS" pitchFamily="66" charset="0"/>
              </a:rPr>
              <a:t>of life through natures </a:t>
            </a:r>
            <a:r>
              <a:rPr lang="en-US" sz="2500" dirty="0" smtClean="0">
                <a:solidFill>
                  <a:srgbClr val="04617B"/>
                </a:solidFill>
                <a:latin typeface="Comic Sans MS" pitchFamily="66" charset="0"/>
              </a:rPr>
              <a:t>descriptions.</a:t>
            </a:r>
            <a:endParaRPr lang="en-US" sz="2500" dirty="0">
              <a:latin typeface="Comic Sans MS" pitchFamily="66" charset="0"/>
            </a:endParaRPr>
          </a:p>
        </p:txBody>
      </p:sp>
      <p:sp>
        <p:nvSpPr>
          <p:cNvPr id="3" name="Content Placeholder 2"/>
          <p:cNvSpPr>
            <a:spLocks noGrp="1"/>
          </p:cNvSpPr>
          <p:nvPr>
            <p:ph idx="1"/>
          </p:nvPr>
        </p:nvSpPr>
        <p:spPr>
          <a:xfrm>
            <a:off x="381000" y="2209800"/>
            <a:ext cx="8229600" cy="4389120"/>
          </a:xfrm>
        </p:spPr>
        <p:txBody>
          <a:bodyPr/>
          <a:lstStyle/>
          <a:p>
            <a:r>
              <a:rPr lang="en-US" dirty="0" smtClean="0">
                <a:latin typeface="MV Boli" pitchFamily="2" charset="0"/>
                <a:cs typeface="MV Boli" pitchFamily="2" charset="0"/>
              </a:rPr>
              <a:t>Natures calmness was very tranquil, he had enough crazy within human nature.</a:t>
            </a:r>
          </a:p>
          <a:p>
            <a:r>
              <a:rPr lang="en-US" dirty="0" smtClean="0">
                <a:latin typeface="MV Boli" pitchFamily="2" charset="0"/>
                <a:cs typeface="MV Boli" pitchFamily="2" charset="0"/>
              </a:rPr>
              <a:t>He was in the valley, the calmness, he felt like he was in a low point of his life. Soon he will crawl backup and there will be more crazy in his life again.</a:t>
            </a:r>
          </a:p>
          <a:p>
            <a:r>
              <a:rPr lang="en-US" dirty="0" smtClean="0">
                <a:latin typeface="MV Boli" pitchFamily="2" charset="0"/>
                <a:cs typeface="MV Boli" pitchFamily="2" charset="0"/>
              </a:rPr>
              <a:t>Even though something had destroyed the pines, presumably the storm and lightening from earlier, there were still laying there, beautiful in nature. </a:t>
            </a:r>
            <a:endParaRPr lang="en-US" dirty="0">
              <a:latin typeface="MV Boli" pitchFamily="2" charset="0"/>
              <a:cs typeface="MV Boli" pitchFamily="2" charset="0"/>
            </a:endParaRPr>
          </a:p>
        </p:txBody>
      </p:sp>
    </p:spTree>
    <p:extLst>
      <p:ext uri="{BB962C8B-B14F-4D97-AF65-F5344CB8AC3E}">
        <p14:creationId xmlns:p14="http://schemas.microsoft.com/office/powerpoint/2010/main" val="7085758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191</TotalTime>
  <Words>1220</Words>
  <Application>Microsoft Office PowerPoint</Application>
  <PresentationFormat>On-screen Show (4:3)</PresentationFormat>
  <Paragraphs>45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Frankenstein: Nature Vs. Mankind</vt:lpstr>
      <vt:lpstr>Nature</vt:lpstr>
      <vt:lpstr>Nature Theme Thesis Statement:</vt:lpstr>
      <vt:lpstr>First, Shelley describes various environments that give a persona or depression and isolation which is enabled by Winter:</vt:lpstr>
      <vt:lpstr>First, Shelley describes various environments that give a persona or depression and isolation which is enabled by Winter:</vt:lpstr>
      <vt:lpstr>First, Shelley describes various environments that give a persona or depression and isolation which is enabled by Winter:</vt:lpstr>
      <vt:lpstr>First, Shelley describes various environments that give a persona or depression and isolation which is enabled by Winter:</vt:lpstr>
      <vt:lpstr>Not only does Shelley Demonstrate feelings of loneliness and sadness, but she embodies emotions of tranquility and of the upward/downhill journeys of life through natures descriptions.</vt:lpstr>
      <vt:lpstr>Not only does Shelley Demonstrate feelings of loneliness and sadness, but she embodies emotions of tranquility and of the upward/downhill journeys of life through natures descriptions.</vt:lpstr>
      <vt:lpstr>Not only does Shelley Demonstrate feelings of loneliness and sadness, but she embodies emotions of tranquility and of the upward/downhill journeys of life through natures descriptions.</vt:lpstr>
      <vt:lpstr>Not only does Shelley Demonstrate feelings of loneliness and sadness, but she embodies emotions of tranquility and of the upward/downhill journeys of life through natures descriptions.</vt:lpstr>
      <vt:lpstr>Lastly, Mary Shelley personifies wind to demonstrate desire in Victors pursuits.</vt:lpstr>
      <vt:lpstr>Lastly, Mary Shelley personifies wind to demonstrate desire in Victors pursuits.</vt:lpstr>
      <vt:lpstr>Lastly, Mary Shelley personifies wind to demonstrate desire in Victors pursuits.</vt:lpstr>
      <vt:lpstr>Lastly, Mary Shelley personifies wind to demonstrate desire in Victors pursuits.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Mills, Tom (Bourbon County)</dc:creator>
  <cp:lastModifiedBy>Mills, Tom (Bourbon County)</cp:lastModifiedBy>
  <cp:revision>16</cp:revision>
  <dcterms:created xsi:type="dcterms:W3CDTF">2015-03-11T17:21:11Z</dcterms:created>
  <dcterms:modified xsi:type="dcterms:W3CDTF">2015-03-13T18:28:55Z</dcterms:modified>
</cp:coreProperties>
</file>