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59" r:id="rId3"/>
    <p:sldId id="260" r:id="rId4"/>
    <p:sldId id="256"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5AC807-28B0-40D3-AABA-E9F2B95C8B4B}" type="datetimeFigureOut">
              <a:rPr lang="en-US" smtClean="0"/>
              <a:t>12/1/2014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C14C4E-441A-49A0-AB2E-EB3E4CF252D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5AC807-28B0-40D3-AABA-E9F2B95C8B4B}"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14C4E-441A-49A0-AB2E-EB3E4CF252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5AC807-28B0-40D3-AABA-E9F2B95C8B4B}"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14C4E-441A-49A0-AB2E-EB3E4CF252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5AC807-28B0-40D3-AABA-E9F2B95C8B4B}"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14C4E-441A-49A0-AB2E-EB3E4CF252D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5AC807-28B0-40D3-AABA-E9F2B95C8B4B}" type="datetimeFigureOut">
              <a:rPr lang="en-US" smtClean="0"/>
              <a:t>12/1/2014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C14C4E-441A-49A0-AB2E-EB3E4CF252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5AC807-28B0-40D3-AABA-E9F2B95C8B4B}"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14C4E-441A-49A0-AB2E-EB3E4CF252D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5AC807-28B0-40D3-AABA-E9F2B95C8B4B}"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14C4E-441A-49A0-AB2E-EB3E4CF252D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5AC807-28B0-40D3-AABA-E9F2B95C8B4B}"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14C4E-441A-49A0-AB2E-EB3E4CF252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AC807-28B0-40D3-AABA-E9F2B95C8B4B}"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14C4E-441A-49A0-AB2E-EB3E4CF252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5AC807-28B0-40D3-AABA-E9F2B95C8B4B}"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14C4E-441A-49A0-AB2E-EB3E4CF252D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5AC807-28B0-40D3-AABA-E9F2B95C8B4B}" type="datetimeFigureOut">
              <a:rPr lang="en-US" smtClean="0"/>
              <a:t>12/1/2014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C14C4E-441A-49A0-AB2E-EB3E4CF252D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05AC807-28B0-40D3-AABA-E9F2B95C8B4B}" type="datetimeFigureOut">
              <a:rPr lang="en-US" smtClean="0"/>
              <a:t>12/1/2014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C14C4E-441A-49A0-AB2E-EB3E4CF252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dirty="0" smtClean="0"/>
              <a:t>http://www.infoplease.com/cig/writing-well/my-way-or-highway-acknowledging-opposition.html</a:t>
            </a:r>
            <a:endParaRPr lang="en-US" dirty="0"/>
          </a:p>
        </p:txBody>
      </p:sp>
      <p:sp>
        <p:nvSpPr>
          <p:cNvPr id="4" name="Title 3"/>
          <p:cNvSpPr>
            <a:spLocks noGrp="1"/>
          </p:cNvSpPr>
          <p:nvPr>
            <p:ph type="ctrTitle"/>
          </p:nvPr>
        </p:nvSpPr>
        <p:spPr/>
        <p:txBody>
          <a:bodyPr>
            <a:normAutofit/>
          </a:bodyPr>
          <a:lstStyle/>
          <a:p>
            <a:r>
              <a:rPr lang="en-US" dirty="0" smtClean="0"/>
              <a:t>My Way or the Highway: Acknowledging the Opposition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Autofit/>
          </a:bodyPr>
          <a:lstStyle/>
          <a:p>
            <a:r>
              <a:rPr lang="en-US" sz="5400" dirty="0" smtClean="0"/>
              <a:t>You can deal with opposition by:</a:t>
            </a:r>
            <a:endParaRPr lang="en-US" sz="5400" dirty="0"/>
          </a:p>
        </p:txBody>
      </p:sp>
      <p:sp>
        <p:nvSpPr>
          <p:cNvPr id="3" name="Content Placeholder 2"/>
          <p:cNvSpPr>
            <a:spLocks noGrp="1"/>
          </p:cNvSpPr>
          <p:nvPr>
            <p:ph sz="quarter" idx="1"/>
          </p:nvPr>
        </p:nvSpPr>
        <p:spPr>
          <a:xfrm>
            <a:off x="914400" y="2057400"/>
            <a:ext cx="7772400" cy="3962400"/>
          </a:xfrm>
        </p:spPr>
        <p:txBody>
          <a:bodyPr>
            <a:normAutofit/>
          </a:bodyPr>
          <a:lstStyle/>
          <a:p>
            <a:pPr marL="514350" indent="-514350">
              <a:buAutoNum type="arabicPeriod"/>
            </a:pPr>
            <a:r>
              <a:rPr lang="en-US" sz="4000" dirty="0" smtClean="0"/>
              <a:t>Identifying the main arguments against your side</a:t>
            </a:r>
          </a:p>
          <a:p>
            <a:pPr marL="514350" indent="-514350">
              <a:buAutoNum type="arabicPeriod"/>
            </a:pPr>
            <a:r>
              <a:rPr lang="en-US" sz="4000" dirty="0" smtClean="0"/>
              <a:t>Acknowledging the arguments in your writing</a:t>
            </a:r>
          </a:p>
          <a:p>
            <a:pPr marL="514350" indent="-514350">
              <a:buAutoNum type="arabicPeriod"/>
            </a:pPr>
            <a:r>
              <a:rPr lang="en-US" sz="4000" dirty="0" smtClean="0"/>
              <a:t>Countering your opposition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dirty="0" smtClean="0"/>
              <a:t>Know Your Audience</a:t>
            </a:r>
            <a:endParaRPr lang="en-US" sz="6000" dirty="0"/>
          </a:p>
        </p:txBody>
      </p:sp>
      <p:sp>
        <p:nvSpPr>
          <p:cNvPr id="5" name="Content Placeholder 4"/>
          <p:cNvSpPr>
            <a:spLocks noGrp="1"/>
          </p:cNvSpPr>
          <p:nvPr>
            <p:ph sz="quarter" idx="1"/>
          </p:nvPr>
        </p:nvSpPr>
        <p:spPr/>
        <p:txBody>
          <a:bodyPr/>
          <a:lstStyle/>
          <a:p>
            <a:pPr algn="ctr">
              <a:buNone/>
            </a:pPr>
            <a:r>
              <a:rPr lang="en-US" sz="3200" b="1" dirty="0" smtClean="0"/>
              <a:t>Type of Audience</a:t>
            </a:r>
          </a:p>
          <a:p>
            <a:pPr algn="ctr">
              <a:buNone/>
            </a:pPr>
            <a:r>
              <a:rPr lang="en-US" sz="3200" dirty="0" smtClean="0"/>
              <a:t>Neutral</a:t>
            </a:r>
          </a:p>
          <a:p>
            <a:pPr algn="ctr">
              <a:buNone/>
            </a:pPr>
            <a:r>
              <a:rPr lang="en-US" sz="3200" dirty="0" smtClean="0"/>
              <a:t>Friendly</a:t>
            </a:r>
          </a:p>
          <a:p>
            <a:pPr algn="ctr">
              <a:buNone/>
            </a:pPr>
            <a:r>
              <a:rPr lang="en-US" sz="3200" dirty="0" smtClean="0"/>
              <a:t>Hostile</a:t>
            </a:r>
          </a:p>
          <a:p>
            <a:pPr algn="ctr">
              <a:buNone/>
            </a:pPr>
            <a:r>
              <a:rPr lang="en-US" sz="3200" dirty="0" smtClean="0"/>
              <a:t>Unknown</a:t>
            </a:r>
          </a:p>
          <a:p>
            <a:pPr algn="ctr">
              <a:buNone/>
            </a:pPr>
            <a:endParaRPr lang="en-US" dirty="0"/>
          </a:p>
        </p:txBody>
      </p:sp>
      <p:sp>
        <p:nvSpPr>
          <p:cNvPr id="6" name="Content Placeholder 5"/>
          <p:cNvSpPr>
            <a:spLocks noGrp="1"/>
          </p:cNvSpPr>
          <p:nvPr>
            <p:ph sz="quarter" idx="2"/>
          </p:nvPr>
        </p:nvSpPr>
        <p:spPr/>
        <p:txBody>
          <a:bodyPr>
            <a:normAutofit/>
          </a:bodyPr>
          <a:lstStyle/>
          <a:p>
            <a:pPr algn="ctr">
              <a:buNone/>
            </a:pPr>
            <a:r>
              <a:rPr lang="en-US" sz="3200" b="1" dirty="0" smtClean="0"/>
              <a:t>Type of Opposition</a:t>
            </a:r>
          </a:p>
          <a:p>
            <a:pPr algn="ctr">
              <a:buNone/>
            </a:pPr>
            <a:r>
              <a:rPr lang="en-US" sz="3200" dirty="0" smtClean="0"/>
              <a:t>Likely very little</a:t>
            </a:r>
          </a:p>
          <a:p>
            <a:pPr algn="ctr">
              <a:buNone/>
            </a:pPr>
            <a:r>
              <a:rPr lang="en-US" sz="3200" dirty="0" smtClean="0"/>
              <a:t>None</a:t>
            </a:r>
          </a:p>
          <a:p>
            <a:pPr algn="ctr">
              <a:buNone/>
            </a:pPr>
            <a:r>
              <a:rPr lang="en-US" sz="3200" dirty="0" smtClean="0"/>
              <a:t>A great deal</a:t>
            </a:r>
          </a:p>
          <a:p>
            <a:pPr algn="ctr">
              <a:buNone/>
            </a:pPr>
            <a:r>
              <a:rPr lang="en-US" sz="3200" dirty="0" smtClean="0"/>
              <a:t>Up for grabs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686800" cy="685800"/>
          </a:xfrm>
        </p:spPr>
        <p:txBody>
          <a:bodyPr>
            <a:noAutofit/>
          </a:bodyPr>
          <a:lstStyle/>
          <a:p>
            <a:r>
              <a:rPr lang="en-US" sz="3600" b="1" dirty="0" smtClean="0"/>
              <a:t>Method #1: Show the opposition is wrong</a:t>
            </a:r>
            <a:endParaRPr lang="en-US" sz="3600" b="1" dirty="0"/>
          </a:p>
        </p:txBody>
      </p:sp>
      <p:sp>
        <p:nvSpPr>
          <p:cNvPr id="5" name="Content Placeholder 4"/>
          <p:cNvSpPr>
            <a:spLocks noGrp="1"/>
          </p:cNvSpPr>
          <p:nvPr>
            <p:ph sz="quarter" idx="1"/>
          </p:nvPr>
        </p:nvSpPr>
        <p:spPr>
          <a:xfrm>
            <a:off x="457200" y="1066800"/>
            <a:ext cx="8229600" cy="5562600"/>
          </a:xfrm>
        </p:spPr>
        <p:txBody>
          <a:bodyPr>
            <a:normAutofit fontScale="62500" lnSpcReduction="20000"/>
          </a:bodyPr>
          <a:lstStyle/>
          <a:p>
            <a:pPr>
              <a:buNone/>
            </a:pPr>
            <a:r>
              <a:rPr lang="en-US" sz="4000" dirty="0" smtClean="0"/>
              <a:t>THESIS: Very </a:t>
            </a:r>
            <a:r>
              <a:rPr lang="en-US" sz="4000" dirty="0"/>
              <a:t>few people claim to really like television commercials. Most people say that television commercials are annoying and insulting. The best that people can say about television commercials is that they give us time to get something to eat. But this view is unfair, since TV commercials have many </a:t>
            </a:r>
            <a:r>
              <a:rPr lang="en-US" sz="4000" dirty="0" smtClean="0"/>
              <a:t>advantages.</a:t>
            </a:r>
          </a:p>
          <a:p>
            <a:pPr>
              <a:buNone/>
            </a:pPr>
            <a:endParaRPr lang="en-US" sz="4000" dirty="0" smtClean="0"/>
          </a:p>
          <a:p>
            <a:pPr>
              <a:buNone/>
            </a:pPr>
            <a:r>
              <a:rPr lang="en-US" sz="4000" dirty="0" smtClean="0"/>
              <a:t>OPPOSITION: </a:t>
            </a:r>
            <a:r>
              <a:rPr lang="en-US" sz="4000" dirty="0"/>
              <a:t>First of all, many people claim that television commercials are more misleading than informative. They say that television ads manipulate the truth in order to get people to buy products</a:t>
            </a:r>
            <a:r>
              <a:rPr lang="en-US" sz="4000" dirty="0" smtClean="0"/>
              <a:t>.</a:t>
            </a:r>
          </a:p>
          <a:p>
            <a:pPr>
              <a:buNone/>
            </a:pPr>
            <a:endParaRPr lang="en-US" sz="4000" dirty="0" smtClean="0"/>
          </a:p>
          <a:p>
            <a:pPr>
              <a:buNone/>
            </a:pPr>
            <a:r>
              <a:rPr lang="en-US" sz="4000" dirty="0" smtClean="0"/>
              <a:t>REBUTTAL: </a:t>
            </a:r>
            <a:r>
              <a:rPr lang="en-US" sz="4000" dirty="0"/>
              <a:t>While it is true that television advertisers use strategies that encourage viewers to buy things, there are strong laws and regulations that ensure truth in advertising</a:t>
            </a:r>
            <a:r>
              <a:rPr lang="en-US" sz="4000" dirty="0" smtClean="0"/>
              <a:t>.</a:t>
            </a:r>
            <a:endParaRPr lang="en-US" sz="4000" dirty="0"/>
          </a:p>
          <a:p>
            <a:pPr>
              <a:buNone/>
            </a:pP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706562"/>
          </a:xfrm>
        </p:spPr>
        <p:txBody>
          <a:bodyPr>
            <a:noAutofit/>
          </a:bodyPr>
          <a:lstStyle/>
          <a:p>
            <a:r>
              <a:rPr lang="en-US" dirty="0" smtClean="0"/>
              <a:t>Method #2:Show the opposition has some merit, but your point is just as good</a:t>
            </a:r>
            <a:endParaRPr lang="en-US" dirty="0"/>
          </a:p>
        </p:txBody>
      </p:sp>
      <p:sp>
        <p:nvSpPr>
          <p:cNvPr id="3" name="Content Placeholder 2"/>
          <p:cNvSpPr>
            <a:spLocks noGrp="1"/>
          </p:cNvSpPr>
          <p:nvPr>
            <p:ph sz="quarter" idx="1"/>
          </p:nvPr>
        </p:nvSpPr>
        <p:spPr>
          <a:xfrm>
            <a:off x="609600" y="1828800"/>
            <a:ext cx="7772400" cy="4572000"/>
          </a:xfrm>
        </p:spPr>
        <p:txBody>
          <a:bodyPr>
            <a:normAutofit/>
          </a:bodyPr>
          <a:lstStyle/>
          <a:p>
            <a:pPr>
              <a:buNone/>
            </a:pPr>
            <a:r>
              <a:rPr lang="en-US" sz="2800" dirty="0" smtClean="0"/>
              <a:t>OPPOSITION: Some </a:t>
            </a:r>
            <a:r>
              <a:rPr lang="en-US" sz="2800" dirty="0"/>
              <a:t>people complain that television commercials are annoying and even in bad taste. People who complain about the ads do have a valid point</a:t>
            </a:r>
            <a:r>
              <a:rPr lang="en-US" sz="2800" dirty="0" smtClean="0"/>
              <a:t>.</a:t>
            </a:r>
          </a:p>
          <a:p>
            <a:pPr>
              <a:buNone/>
            </a:pPr>
            <a:r>
              <a:rPr lang="en-US" sz="2800" dirty="0" smtClean="0"/>
              <a:t>REBUTTAL: </a:t>
            </a:r>
            <a:r>
              <a:rPr lang="en-US" sz="2800" dirty="0"/>
              <a:t>But if the public demanded television commercials that were in good taste, ones that did not manipulate or insult the viewer, we would get better commercials. If enough people wrote to the companies to protest offensive ads, there would be enough pressure to make the commercials better</a:t>
            </a:r>
            <a:r>
              <a:rPr lang="en-US" sz="2800" dirty="0" smtClean="0"/>
              <a:t>.</a:t>
            </a:r>
            <a:r>
              <a:rPr lang="en-US" dirty="0"/>
              <a:t/>
            </a:r>
            <a:br>
              <a:rPr lang="en-US" dirty="0"/>
            </a:b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Method #3: Show the opposition has merit, but your point is stronger</a:t>
            </a:r>
            <a:endParaRPr lang="en-US" sz="3600" b="1" dirty="0"/>
          </a:p>
        </p:txBody>
      </p:sp>
      <p:sp>
        <p:nvSpPr>
          <p:cNvPr id="3" name="Content Placeholder 2"/>
          <p:cNvSpPr>
            <a:spLocks noGrp="1"/>
          </p:cNvSpPr>
          <p:nvPr>
            <p:ph sz="quarter" idx="1"/>
          </p:nvPr>
        </p:nvSpPr>
        <p:spPr>
          <a:xfrm>
            <a:off x="457200" y="1447800"/>
            <a:ext cx="8229600" cy="5181600"/>
          </a:xfrm>
        </p:spPr>
        <p:txBody>
          <a:bodyPr>
            <a:normAutofit fontScale="77500" lnSpcReduction="20000"/>
          </a:bodyPr>
          <a:lstStyle/>
          <a:p>
            <a:pPr>
              <a:buNone/>
            </a:pPr>
            <a:r>
              <a:rPr lang="en-US" sz="3400" dirty="0" smtClean="0"/>
              <a:t>BODY PAR: Second</a:t>
            </a:r>
            <a:r>
              <a:rPr lang="en-US" sz="3400" dirty="0"/>
              <a:t>, television commercials inform viewers of new products such as no-fat snack foods. They also show us new uses for old products. For example, baking soda ads on TV show us how to use the product to take odors out of the refrigerator and carpets, </a:t>
            </a:r>
            <a:r>
              <a:rPr lang="en-US" sz="3400" dirty="0" smtClean="0"/>
              <a:t>not </a:t>
            </a:r>
            <a:r>
              <a:rPr lang="en-US" sz="3400" dirty="0"/>
              <a:t>just for baking. There are some people who say that people can learn about products and services in other ways—through magazine and newspaper ads, for example. To some extent this is true</a:t>
            </a:r>
            <a:r>
              <a:rPr lang="en-US" sz="3400" dirty="0" smtClean="0"/>
              <a:t>.</a:t>
            </a:r>
          </a:p>
          <a:p>
            <a:pPr>
              <a:buNone/>
            </a:pPr>
            <a:r>
              <a:rPr lang="en-US" sz="3400" dirty="0" smtClean="0"/>
              <a:t>REBUTTAL: </a:t>
            </a:r>
            <a:r>
              <a:rPr lang="en-US" sz="3400" dirty="0"/>
              <a:t>However, a person would have to buy and read many, many newspapers and magazines to get as much information from print as we do from television. Who has time to read all these newspapers and magazines? It is clear that television commercials are a much more efficient way to get information about products</a:t>
            </a:r>
            <a:r>
              <a:rPr lang="en-US" sz="3400" dirty="0" smtClean="0"/>
              <a:t>.</a:t>
            </a:r>
            <a:endParaRPr lang="en-US" sz="3400" dirty="0"/>
          </a:p>
          <a:p>
            <a:pPr>
              <a:buNone/>
            </a:pP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190</TotalTime>
  <Words>452</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My Way or the Highway: Acknowledging the Opposition</vt:lpstr>
      <vt:lpstr>You can deal with opposition by:</vt:lpstr>
      <vt:lpstr>Know Your Audience</vt:lpstr>
      <vt:lpstr>Method #1: Show the opposition is wrong</vt:lpstr>
      <vt:lpstr>Method #2:Show the opposition has some merit, but your point is just as good</vt:lpstr>
      <vt:lpstr>Method #3: Show the opposition has merit, but your point is stronger</vt:lpstr>
    </vt:vector>
  </TitlesOfParts>
  <Company>bcs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Way or the Highway: Acknowledging the Opposition</dc:title>
  <dc:creator>Mills, Tom (Bourbon County)</dc:creator>
  <cp:lastModifiedBy>Mills, Tom (Bourbon County)</cp:lastModifiedBy>
  <cp:revision>16</cp:revision>
  <dcterms:created xsi:type="dcterms:W3CDTF">2013-01-23T15:55:59Z</dcterms:created>
  <dcterms:modified xsi:type="dcterms:W3CDTF">2014-12-01T14:07:45Z</dcterms:modified>
</cp:coreProperties>
</file>